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4" r:id="rId37"/>
    <p:sldId id="292" r:id="rId38"/>
    <p:sldId id="293" r:id="rId39"/>
  </p:sldIdLst>
  <p:sldSz cx="18288000" cy="10287000"/>
  <p:notesSz cx="6858000" cy="9144000"/>
  <p:embeddedFontLst>
    <p:embeddedFont>
      <p:font typeface="Gmarket Sans Bold" panose="020B0600000101010101" charset="-127"/>
      <p:bold r:id="rId41"/>
    </p:embeddedFont>
    <p:embeddedFont>
      <p:font typeface="Gmarket Sans Light" panose="020B0600000101010101" charset="-127"/>
      <p:regular r:id="rId42"/>
    </p:embeddedFont>
    <p:embeddedFont>
      <p:font typeface="Gmarket Sans Medium" panose="020B0600000101010101" charset="-127"/>
      <p:regular r:id="rId43"/>
    </p:embeddedFont>
    <p:embeddedFont>
      <p:font typeface="Calibri" panose="020F0502020204030204" pitchFamily="34" charset="0"/>
      <p:regular r:id="rId44"/>
      <p:bold r:id="rId45"/>
      <p:italic r:id="rId46"/>
      <p:boldItalic r:id="rId47"/>
    </p:embeddedFont>
    <p:embeddedFont>
      <p:font typeface="LINE Seed Sans TH Heavy" panose="020B0600000101010101" charset="-34"/>
      <p:bold r:id="rId48"/>
    </p:embeddedFont>
    <p:embeddedFont>
      <p:font typeface="LINE Seed Sans TH Regular" panose="020B0600000101010101" charset="-34"/>
      <p:regular r:id="rId49"/>
    </p:embeddedFont>
    <p:embeddedFont>
      <p:font typeface="맑은 고딕" panose="020B0503020000020004" pitchFamily="50" charset="-127"/>
      <p:regular r:id="rId50"/>
      <p:bold r:id="rId5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>
        <p:scale>
          <a:sx n="50" d="100"/>
          <a:sy n="50" d="100"/>
        </p:scale>
        <p:origin x="946" y="16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2.fntdata"/><Relationship Id="rId47" Type="http://schemas.openxmlformats.org/officeDocument/2006/relationships/font" Target="fonts/font7.fntdata"/><Relationship Id="rId50" Type="http://schemas.openxmlformats.org/officeDocument/2006/relationships/font" Target="fonts/font10.fntdata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font" Target="fonts/font5.fntdata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4.fntdata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3.fntdata"/><Relationship Id="rId48" Type="http://schemas.openxmlformats.org/officeDocument/2006/relationships/font" Target="fonts/font8.fntdata"/><Relationship Id="rId8" Type="http://schemas.openxmlformats.org/officeDocument/2006/relationships/slide" Target="slides/slide7.xml"/><Relationship Id="rId51" Type="http://schemas.openxmlformats.org/officeDocument/2006/relationships/font" Target="fonts/font1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6.fntdata"/><Relationship Id="rId20" Type="http://schemas.openxmlformats.org/officeDocument/2006/relationships/slide" Target="slides/slide19.xml"/><Relationship Id="rId41" Type="http://schemas.openxmlformats.org/officeDocument/2006/relationships/font" Target="fonts/font1.fntdata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C20E5A-DC80-4BC0-A012-587B139DC59D}" type="datetimeFigureOut">
              <a:rPr lang="ko-KR" altLang="en-US" smtClean="0"/>
              <a:t>2025-06-04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46B217-7CA7-403D-B2BD-8A2F52E5AD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809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46B217-7CA7-403D-B2BD-8A2F52E5AD34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15804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48.png"/><Relationship Id="rId18" Type="http://schemas.openxmlformats.org/officeDocument/2006/relationships/image" Target="../media/image59.png"/><Relationship Id="rId3" Type="http://schemas.openxmlformats.org/officeDocument/2006/relationships/image" Target="../media/image15.png"/><Relationship Id="rId7" Type="http://schemas.openxmlformats.org/officeDocument/2006/relationships/image" Target="../media/image58.png"/><Relationship Id="rId12" Type="http://schemas.openxmlformats.org/officeDocument/2006/relationships/image" Target="../media/image25.png"/><Relationship Id="rId17" Type="http://schemas.openxmlformats.org/officeDocument/2006/relationships/image" Target="../media/image51.png"/><Relationship Id="rId2" Type="http://schemas.openxmlformats.org/officeDocument/2006/relationships/image" Target="../media/image14.png"/><Relationship Id="rId16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11" Type="http://schemas.openxmlformats.org/officeDocument/2006/relationships/image" Target="../media/image24.png"/><Relationship Id="rId5" Type="http://schemas.openxmlformats.org/officeDocument/2006/relationships/image" Target="../media/image11.png"/><Relationship Id="rId15" Type="http://schemas.openxmlformats.org/officeDocument/2006/relationships/image" Target="../media/image27.png"/><Relationship Id="rId10" Type="http://schemas.openxmlformats.org/officeDocument/2006/relationships/image" Target="../media/image23.png"/><Relationship Id="rId4" Type="http://schemas.openxmlformats.org/officeDocument/2006/relationships/image" Target="../media/image16.png"/><Relationship Id="rId9" Type="http://schemas.openxmlformats.org/officeDocument/2006/relationships/image" Target="../media/image22.png"/><Relationship Id="rId14" Type="http://schemas.openxmlformats.org/officeDocument/2006/relationships/image" Target="../media/image4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25.png"/><Relationship Id="rId18" Type="http://schemas.openxmlformats.org/officeDocument/2006/relationships/image" Target="../media/image51.png"/><Relationship Id="rId3" Type="http://schemas.openxmlformats.org/officeDocument/2006/relationships/image" Target="../media/image15.png"/><Relationship Id="rId7" Type="http://schemas.openxmlformats.org/officeDocument/2006/relationships/image" Target="../media/image61.png"/><Relationship Id="rId12" Type="http://schemas.openxmlformats.org/officeDocument/2006/relationships/image" Target="../media/image24.png"/><Relationship Id="rId17" Type="http://schemas.openxmlformats.org/officeDocument/2006/relationships/image" Target="../media/image35.png"/><Relationship Id="rId2" Type="http://schemas.openxmlformats.org/officeDocument/2006/relationships/image" Target="../media/image14.png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11" Type="http://schemas.openxmlformats.org/officeDocument/2006/relationships/image" Target="../media/image23.png"/><Relationship Id="rId5" Type="http://schemas.openxmlformats.org/officeDocument/2006/relationships/image" Target="../media/image11.png"/><Relationship Id="rId15" Type="http://schemas.openxmlformats.org/officeDocument/2006/relationships/image" Target="../media/image49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Relationship Id="rId14" Type="http://schemas.openxmlformats.org/officeDocument/2006/relationships/image" Target="../media/image4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63.png"/><Relationship Id="rId3" Type="http://schemas.openxmlformats.org/officeDocument/2006/relationships/image" Target="../media/image15.png"/><Relationship Id="rId7" Type="http://schemas.openxmlformats.org/officeDocument/2006/relationships/image" Target="../media/image24.png"/><Relationship Id="rId12" Type="http://schemas.openxmlformats.org/officeDocument/2006/relationships/image" Target="../media/image11.png"/><Relationship Id="rId17" Type="http://schemas.openxmlformats.org/officeDocument/2006/relationships/image" Target="../media/image65.png"/><Relationship Id="rId2" Type="http://schemas.openxmlformats.org/officeDocument/2006/relationships/image" Target="../media/image14.png"/><Relationship Id="rId16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11" Type="http://schemas.openxmlformats.org/officeDocument/2006/relationships/image" Target="../media/image16.png"/><Relationship Id="rId5" Type="http://schemas.openxmlformats.org/officeDocument/2006/relationships/image" Target="../media/image22.png"/><Relationship Id="rId15" Type="http://schemas.openxmlformats.org/officeDocument/2006/relationships/image" Target="../media/image27.png"/><Relationship Id="rId10" Type="http://schemas.openxmlformats.org/officeDocument/2006/relationships/image" Target="../media/image49.png"/><Relationship Id="rId4" Type="http://schemas.openxmlformats.org/officeDocument/2006/relationships/image" Target="../media/image21.png"/><Relationship Id="rId9" Type="http://schemas.openxmlformats.org/officeDocument/2006/relationships/image" Target="../media/image48.png"/><Relationship Id="rId14" Type="http://schemas.openxmlformats.org/officeDocument/2006/relationships/image" Target="../media/image6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49.png"/><Relationship Id="rId3" Type="http://schemas.openxmlformats.org/officeDocument/2006/relationships/image" Target="../media/image15.png"/><Relationship Id="rId7" Type="http://schemas.openxmlformats.org/officeDocument/2006/relationships/image" Target="../media/image22.png"/><Relationship Id="rId12" Type="http://schemas.openxmlformats.org/officeDocument/2006/relationships/image" Target="../media/image6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11" Type="http://schemas.openxmlformats.org/officeDocument/2006/relationships/image" Target="../media/image27.png"/><Relationship Id="rId5" Type="http://schemas.openxmlformats.org/officeDocument/2006/relationships/image" Target="../media/image11.png"/><Relationship Id="rId15" Type="http://schemas.openxmlformats.org/officeDocument/2006/relationships/image" Target="../media/image35.png"/><Relationship Id="rId10" Type="http://schemas.openxmlformats.org/officeDocument/2006/relationships/image" Target="../media/image25.png"/><Relationship Id="rId4" Type="http://schemas.openxmlformats.org/officeDocument/2006/relationships/image" Target="../media/image16.png"/><Relationship Id="rId9" Type="http://schemas.openxmlformats.org/officeDocument/2006/relationships/image" Target="../media/image24.png"/><Relationship Id="rId14" Type="http://schemas.openxmlformats.org/officeDocument/2006/relationships/image" Target="../media/image6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23.png"/><Relationship Id="rId18" Type="http://schemas.openxmlformats.org/officeDocument/2006/relationships/image" Target="../media/image49.png"/><Relationship Id="rId3" Type="http://schemas.openxmlformats.org/officeDocument/2006/relationships/image" Target="../media/image15.png"/><Relationship Id="rId21" Type="http://schemas.openxmlformats.org/officeDocument/2006/relationships/image" Target="../media/image74.png"/><Relationship Id="rId7" Type="http://schemas.openxmlformats.org/officeDocument/2006/relationships/image" Target="../media/image69.png"/><Relationship Id="rId12" Type="http://schemas.openxmlformats.org/officeDocument/2006/relationships/image" Target="../media/image22.png"/><Relationship Id="rId17" Type="http://schemas.openxmlformats.org/officeDocument/2006/relationships/image" Target="../media/image66.png"/><Relationship Id="rId2" Type="http://schemas.openxmlformats.org/officeDocument/2006/relationships/image" Target="../media/image14.png"/><Relationship Id="rId16" Type="http://schemas.openxmlformats.org/officeDocument/2006/relationships/image" Target="../media/image27.png"/><Relationship Id="rId20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png"/><Relationship Id="rId11" Type="http://schemas.openxmlformats.org/officeDocument/2006/relationships/image" Target="../media/image21.png"/><Relationship Id="rId5" Type="http://schemas.openxmlformats.org/officeDocument/2006/relationships/image" Target="../media/image11.png"/><Relationship Id="rId15" Type="http://schemas.openxmlformats.org/officeDocument/2006/relationships/image" Target="../media/image25.png"/><Relationship Id="rId10" Type="http://schemas.openxmlformats.org/officeDocument/2006/relationships/image" Target="../media/image72.png"/><Relationship Id="rId19" Type="http://schemas.openxmlformats.org/officeDocument/2006/relationships/image" Target="../media/image73.png"/><Relationship Id="rId4" Type="http://schemas.openxmlformats.org/officeDocument/2006/relationships/image" Target="../media/image16.png"/><Relationship Id="rId9" Type="http://schemas.openxmlformats.org/officeDocument/2006/relationships/image" Target="../media/image71.png"/><Relationship Id="rId1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13" Type="http://schemas.openxmlformats.org/officeDocument/2006/relationships/image" Target="../media/image23.png"/><Relationship Id="rId18" Type="http://schemas.openxmlformats.org/officeDocument/2006/relationships/image" Target="../media/image49.png"/><Relationship Id="rId3" Type="http://schemas.openxmlformats.org/officeDocument/2006/relationships/image" Target="../media/image15.png"/><Relationship Id="rId21" Type="http://schemas.openxmlformats.org/officeDocument/2006/relationships/image" Target="../media/image82.png"/><Relationship Id="rId7" Type="http://schemas.openxmlformats.org/officeDocument/2006/relationships/image" Target="../media/image76.png"/><Relationship Id="rId12" Type="http://schemas.openxmlformats.org/officeDocument/2006/relationships/image" Target="../media/image22.png"/><Relationship Id="rId17" Type="http://schemas.openxmlformats.org/officeDocument/2006/relationships/image" Target="../media/image66.png"/><Relationship Id="rId2" Type="http://schemas.openxmlformats.org/officeDocument/2006/relationships/image" Target="../media/image14.png"/><Relationship Id="rId16" Type="http://schemas.openxmlformats.org/officeDocument/2006/relationships/image" Target="../media/image25.png"/><Relationship Id="rId20" Type="http://schemas.openxmlformats.org/officeDocument/2006/relationships/image" Target="../media/image8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5.png"/><Relationship Id="rId11" Type="http://schemas.openxmlformats.org/officeDocument/2006/relationships/image" Target="../media/image21.png"/><Relationship Id="rId5" Type="http://schemas.openxmlformats.org/officeDocument/2006/relationships/image" Target="../media/image11.png"/><Relationship Id="rId15" Type="http://schemas.openxmlformats.org/officeDocument/2006/relationships/image" Target="../media/image27.png"/><Relationship Id="rId10" Type="http://schemas.openxmlformats.org/officeDocument/2006/relationships/image" Target="../media/image79.png"/><Relationship Id="rId19" Type="http://schemas.openxmlformats.org/officeDocument/2006/relationships/image" Target="../media/image80.png"/><Relationship Id="rId4" Type="http://schemas.openxmlformats.org/officeDocument/2006/relationships/image" Target="../media/image16.png"/><Relationship Id="rId9" Type="http://schemas.openxmlformats.org/officeDocument/2006/relationships/image" Target="../media/image78.png"/><Relationship Id="rId14" Type="http://schemas.openxmlformats.org/officeDocument/2006/relationships/image" Target="../media/image24.png"/><Relationship Id="rId22" Type="http://schemas.openxmlformats.org/officeDocument/2006/relationships/image" Target="../media/image8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49.png"/><Relationship Id="rId18" Type="http://schemas.openxmlformats.org/officeDocument/2006/relationships/image" Target="../media/image87.png"/><Relationship Id="rId3" Type="http://schemas.openxmlformats.org/officeDocument/2006/relationships/image" Target="../media/image15.png"/><Relationship Id="rId7" Type="http://schemas.openxmlformats.org/officeDocument/2006/relationships/image" Target="../media/image22.png"/><Relationship Id="rId12" Type="http://schemas.openxmlformats.org/officeDocument/2006/relationships/image" Target="../media/image66.png"/><Relationship Id="rId17" Type="http://schemas.openxmlformats.org/officeDocument/2006/relationships/image" Target="../media/image86.png"/><Relationship Id="rId2" Type="http://schemas.openxmlformats.org/officeDocument/2006/relationships/image" Target="../media/image14.png"/><Relationship Id="rId16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11" Type="http://schemas.openxmlformats.org/officeDocument/2006/relationships/image" Target="../media/image25.png"/><Relationship Id="rId5" Type="http://schemas.openxmlformats.org/officeDocument/2006/relationships/image" Target="../media/image11.png"/><Relationship Id="rId15" Type="http://schemas.openxmlformats.org/officeDocument/2006/relationships/image" Target="../media/image85.png"/><Relationship Id="rId10" Type="http://schemas.openxmlformats.org/officeDocument/2006/relationships/image" Target="../media/image27.png"/><Relationship Id="rId4" Type="http://schemas.openxmlformats.org/officeDocument/2006/relationships/image" Target="../media/image16.png"/><Relationship Id="rId9" Type="http://schemas.openxmlformats.org/officeDocument/2006/relationships/image" Target="../media/image24.png"/><Relationship Id="rId14" Type="http://schemas.openxmlformats.org/officeDocument/2006/relationships/image" Target="../media/image8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13" Type="http://schemas.openxmlformats.org/officeDocument/2006/relationships/image" Target="../media/image24.png"/><Relationship Id="rId18" Type="http://schemas.openxmlformats.org/officeDocument/2006/relationships/image" Target="../media/image35.png"/><Relationship Id="rId3" Type="http://schemas.openxmlformats.org/officeDocument/2006/relationships/image" Target="../media/image15.png"/><Relationship Id="rId7" Type="http://schemas.openxmlformats.org/officeDocument/2006/relationships/image" Target="../media/image89.png"/><Relationship Id="rId12" Type="http://schemas.openxmlformats.org/officeDocument/2006/relationships/image" Target="../media/image25.png"/><Relationship Id="rId17" Type="http://schemas.openxmlformats.org/officeDocument/2006/relationships/image" Target="../media/image84.png"/><Relationship Id="rId2" Type="http://schemas.openxmlformats.org/officeDocument/2006/relationships/image" Target="../media/image14.png"/><Relationship Id="rId16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8.png"/><Relationship Id="rId11" Type="http://schemas.openxmlformats.org/officeDocument/2006/relationships/image" Target="../media/image23.png"/><Relationship Id="rId5" Type="http://schemas.openxmlformats.org/officeDocument/2006/relationships/image" Target="../media/image11.png"/><Relationship Id="rId15" Type="http://schemas.openxmlformats.org/officeDocument/2006/relationships/image" Target="../media/image66.png"/><Relationship Id="rId10" Type="http://schemas.openxmlformats.org/officeDocument/2006/relationships/image" Target="../media/image22.png"/><Relationship Id="rId19" Type="http://schemas.openxmlformats.org/officeDocument/2006/relationships/image" Target="../media/image91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Relationship Id="rId1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13" Type="http://schemas.openxmlformats.org/officeDocument/2006/relationships/image" Target="../media/image23.png"/><Relationship Id="rId18" Type="http://schemas.openxmlformats.org/officeDocument/2006/relationships/image" Target="../media/image49.png"/><Relationship Id="rId3" Type="http://schemas.openxmlformats.org/officeDocument/2006/relationships/image" Target="../media/image15.png"/><Relationship Id="rId7" Type="http://schemas.openxmlformats.org/officeDocument/2006/relationships/image" Target="../media/image92.png"/><Relationship Id="rId12" Type="http://schemas.openxmlformats.org/officeDocument/2006/relationships/image" Target="../media/image22.png"/><Relationship Id="rId17" Type="http://schemas.openxmlformats.org/officeDocument/2006/relationships/image" Target="../media/image66.png"/><Relationship Id="rId2" Type="http://schemas.openxmlformats.org/officeDocument/2006/relationships/image" Target="../media/image14.png"/><Relationship Id="rId16" Type="http://schemas.openxmlformats.org/officeDocument/2006/relationships/image" Target="../media/image25.png"/><Relationship Id="rId20" Type="http://schemas.openxmlformats.org/officeDocument/2006/relationships/image" Target="../media/image9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4.png"/><Relationship Id="rId11" Type="http://schemas.openxmlformats.org/officeDocument/2006/relationships/image" Target="../media/image21.png"/><Relationship Id="rId5" Type="http://schemas.openxmlformats.org/officeDocument/2006/relationships/image" Target="../media/image11.png"/><Relationship Id="rId15" Type="http://schemas.openxmlformats.org/officeDocument/2006/relationships/image" Target="../media/image27.png"/><Relationship Id="rId10" Type="http://schemas.openxmlformats.org/officeDocument/2006/relationships/image" Target="../media/image95.png"/><Relationship Id="rId19" Type="http://schemas.openxmlformats.org/officeDocument/2006/relationships/image" Target="../media/image35.png"/><Relationship Id="rId4" Type="http://schemas.openxmlformats.org/officeDocument/2006/relationships/image" Target="../media/image16.png"/><Relationship Id="rId9" Type="http://schemas.openxmlformats.org/officeDocument/2006/relationships/image" Target="../media/image94.png"/><Relationship Id="rId1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13" Type="http://schemas.openxmlformats.org/officeDocument/2006/relationships/image" Target="../media/image24.png"/><Relationship Id="rId18" Type="http://schemas.openxmlformats.org/officeDocument/2006/relationships/image" Target="../media/image101.png"/><Relationship Id="rId3" Type="http://schemas.openxmlformats.org/officeDocument/2006/relationships/image" Target="../media/image15.png"/><Relationship Id="rId7" Type="http://schemas.openxmlformats.org/officeDocument/2006/relationships/image" Target="../media/image98.png"/><Relationship Id="rId12" Type="http://schemas.openxmlformats.org/officeDocument/2006/relationships/image" Target="../media/image23.png"/><Relationship Id="rId17" Type="http://schemas.openxmlformats.org/officeDocument/2006/relationships/image" Target="../media/image49.png"/><Relationship Id="rId2" Type="http://schemas.openxmlformats.org/officeDocument/2006/relationships/image" Target="../media/image14.png"/><Relationship Id="rId16" Type="http://schemas.openxmlformats.org/officeDocument/2006/relationships/image" Target="../media/image66.png"/><Relationship Id="rId20" Type="http://schemas.openxmlformats.org/officeDocument/2006/relationships/image" Target="../media/image10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7.png"/><Relationship Id="rId11" Type="http://schemas.openxmlformats.org/officeDocument/2006/relationships/image" Target="../media/image22.png"/><Relationship Id="rId5" Type="http://schemas.openxmlformats.org/officeDocument/2006/relationships/image" Target="../media/image11.png"/><Relationship Id="rId15" Type="http://schemas.openxmlformats.org/officeDocument/2006/relationships/image" Target="../media/image25.png"/><Relationship Id="rId10" Type="http://schemas.openxmlformats.org/officeDocument/2006/relationships/image" Target="../media/image21.png"/><Relationship Id="rId19" Type="http://schemas.openxmlformats.org/officeDocument/2006/relationships/image" Target="../media/image102.png"/><Relationship Id="rId4" Type="http://schemas.openxmlformats.org/officeDocument/2006/relationships/image" Target="../media/image16.png"/><Relationship Id="rId9" Type="http://schemas.openxmlformats.org/officeDocument/2006/relationships/image" Target="../media/image100.png"/><Relationship Id="rId1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18" Type="http://schemas.openxmlformats.org/officeDocument/2006/relationships/image" Target="../media/image29.png"/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17" Type="http://schemas.openxmlformats.org/officeDocument/2006/relationships/image" Target="../media/image28.png"/><Relationship Id="rId2" Type="http://schemas.openxmlformats.org/officeDocument/2006/relationships/image" Target="../media/image14.png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1.png"/><Relationship Id="rId15" Type="http://schemas.openxmlformats.org/officeDocument/2006/relationships/image" Target="../media/image26.png"/><Relationship Id="rId10" Type="http://schemas.openxmlformats.org/officeDocument/2006/relationships/image" Target="../media/image21.png"/><Relationship Id="rId4" Type="http://schemas.openxmlformats.org/officeDocument/2006/relationships/image" Target="../media/image16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66.png"/><Relationship Id="rId3" Type="http://schemas.openxmlformats.org/officeDocument/2006/relationships/image" Target="../media/image15.png"/><Relationship Id="rId7" Type="http://schemas.openxmlformats.org/officeDocument/2006/relationships/image" Target="../media/image21.png"/><Relationship Id="rId12" Type="http://schemas.openxmlformats.org/officeDocument/2006/relationships/image" Target="../media/image25.png"/><Relationship Id="rId2" Type="http://schemas.openxmlformats.org/officeDocument/2006/relationships/image" Target="../media/image14.png"/><Relationship Id="rId16" Type="http://schemas.openxmlformats.org/officeDocument/2006/relationships/image" Target="../media/image10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4.png"/><Relationship Id="rId11" Type="http://schemas.openxmlformats.org/officeDocument/2006/relationships/image" Target="../media/image27.png"/><Relationship Id="rId5" Type="http://schemas.openxmlformats.org/officeDocument/2006/relationships/image" Target="../media/image11.png"/><Relationship Id="rId15" Type="http://schemas.openxmlformats.org/officeDocument/2006/relationships/image" Target="../media/image35.png"/><Relationship Id="rId10" Type="http://schemas.openxmlformats.org/officeDocument/2006/relationships/image" Target="../media/image24.png"/><Relationship Id="rId4" Type="http://schemas.openxmlformats.org/officeDocument/2006/relationships/image" Target="../media/image16.png"/><Relationship Id="rId9" Type="http://schemas.openxmlformats.org/officeDocument/2006/relationships/image" Target="../media/image23.png"/><Relationship Id="rId14" Type="http://schemas.openxmlformats.org/officeDocument/2006/relationships/image" Target="../media/image4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49.png"/><Relationship Id="rId3" Type="http://schemas.openxmlformats.org/officeDocument/2006/relationships/image" Target="../media/image15.png"/><Relationship Id="rId7" Type="http://schemas.openxmlformats.org/officeDocument/2006/relationships/image" Target="../media/image22.png"/><Relationship Id="rId12" Type="http://schemas.openxmlformats.org/officeDocument/2006/relationships/image" Target="../media/image6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11" Type="http://schemas.openxmlformats.org/officeDocument/2006/relationships/image" Target="../media/image25.png"/><Relationship Id="rId5" Type="http://schemas.openxmlformats.org/officeDocument/2006/relationships/image" Target="../media/image11.png"/><Relationship Id="rId15" Type="http://schemas.openxmlformats.org/officeDocument/2006/relationships/image" Target="../media/image107.png"/><Relationship Id="rId10" Type="http://schemas.openxmlformats.org/officeDocument/2006/relationships/image" Target="../media/image27.png"/><Relationship Id="rId4" Type="http://schemas.openxmlformats.org/officeDocument/2006/relationships/image" Target="../media/image16.png"/><Relationship Id="rId9" Type="http://schemas.openxmlformats.org/officeDocument/2006/relationships/image" Target="../media/image24.png"/><Relationship Id="rId14" Type="http://schemas.openxmlformats.org/officeDocument/2006/relationships/image" Target="../media/image10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66.png"/><Relationship Id="rId3" Type="http://schemas.openxmlformats.org/officeDocument/2006/relationships/image" Target="../media/image15.png"/><Relationship Id="rId7" Type="http://schemas.openxmlformats.org/officeDocument/2006/relationships/image" Target="../media/image21.png"/><Relationship Id="rId12" Type="http://schemas.openxmlformats.org/officeDocument/2006/relationships/image" Target="../media/image25.png"/><Relationship Id="rId2" Type="http://schemas.openxmlformats.org/officeDocument/2006/relationships/image" Target="../media/image14.png"/><Relationship Id="rId16" Type="http://schemas.openxmlformats.org/officeDocument/2006/relationships/image" Target="../media/image10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4.png"/><Relationship Id="rId11" Type="http://schemas.openxmlformats.org/officeDocument/2006/relationships/image" Target="../media/image27.png"/><Relationship Id="rId5" Type="http://schemas.openxmlformats.org/officeDocument/2006/relationships/image" Target="../media/image11.png"/><Relationship Id="rId15" Type="http://schemas.openxmlformats.org/officeDocument/2006/relationships/image" Target="../media/image35.png"/><Relationship Id="rId10" Type="http://schemas.openxmlformats.org/officeDocument/2006/relationships/image" Target="../media/image24.png"/><Relationship Id="rId4" Type="http://schemas.openxmlformats.org/officeDocument/2006/relationships/image" Target="../media/image16.png"/><Relationship Id="rId9" Type="http://schemas.openxmlformats.org/officeDocument/2006/relationships/image" Target="../media/image23.png"/><Relationship Id="rId14" Type="http://schemas.openxmlformats.org/officeDocument/2006/relationships/image" Target="../media/image49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49.png"/><Relationship Id="rId3" Type="http://schemas.openxmlformats.org/officeDocument/2006/relationships/image" Target="../media/image15.png"/><Relationship Id="rId7" Type="http://schemas.openxmlformats.org/officeDocument/2006/relationships/image" Target="../media/image22.png"/><Relationship Id="rId12" Type="http://schemas.openxmlformats.org/officeDocument/2006/relationships/image" Target="../media/image6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11" Type="http://schemas.openxmlformats.org/officeDocument/2006/relationships/image" Target="../media/image25.png"/><Relationship Id="rId5" Type="http://schemas.openxmlformats.org/officeDocument/2006/relationships/image" Target="../media/image11.png"/><Relationship Id="rId10" Type="http://schemas.openxmlformats.org/officeDocument/2006/relationships/image" Target="../media/image27.png"/><Relationship Id="rId4" Type="http://schemas.openxmlformats.org/officeDocument/2006/relationships/image" Target="../media/image16.png"/><Relationship Id="rId9" Type="http://schemas.openxmlformats.org/officeDocument/2006/relationships/image" Target="../media/image24.png"/><Relationship Id="rId14" Type="http://schemas.openxmlformats.org/officeDocument/2006/relationships/image" Target="../media/image109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66.png"/><Relationship Id="rId3" Type="http://schemas.openxmlformats.org/officeDocument/2006/relationships/image" Target="../media/image15.png"/><Relationship Id="rId7" Type="http://schemas.openxmlformats.org/officeDocument/2006/relationships/image" Target="../media/image21.png"/><Relationship Id="rId12" Type="http://schemas.openxmlformats.org/officeDocument/2006/relationships/image" Target="../media/image25.png"/><Relationship Id="rId17" Type="http://schemas.openxmlformats.org/officeDocument/2006/relationships/image" Target="../media/image113.png"/><Relationship Id="rId2" Type="http://schemas.openxmlformats.org/officeDocument/2006/relationships/image" Target="../media/image14.png"/><Relationship Id="rId16" Type="http://schemas.openxmlformats.org/officeDocument/2006/relationships/image" Target="../media/image1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0.png"/><Relationship Id="rId11" Type="http://schemas.openxmlformats.org/officeDocument/2006/relationships/image" Target="../media/image27.png"/><Relationship Id="rId5" Type="http://schemas.openxmlformats.org/officeDocument/2006/relationships/image" Target="../media/image11.png"/><Relationship Id="rId15" Type="http://schemas.openxmlformats.org/officeDocument/2006/relationships/image" Target="../media/image111.png"/><Relationship Id="rId10" Type="http://schemas.openxmlformats.org/officeDocument/2006/relationships/image" Target="../media/image24.png"/><Relationship Id="rId4" Type="http://schemas.openxmlformats.org/officeDocument/2006/relationships/image" Target="../media/image16.png"/><Relationship Id="rId9" Type="http://schemas.openxmlformats.org/officeDocument/2006/relationships/image" Target="../media/image23.png"/><Relationship Id="rId14" Type="http://schemas.openxmlformats.org/officeDocument/2006/relationships/image" Target="../media/image49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11.png"/><Relationship Id="rId3" Type="http://schemas.openxmlformats.org/officeDocument/2006/relationships/image" Target="../media/image15.png"/><Relationship Id="rId7" Type="http://schemas.openxmlformats.org/officeDocument/2006/relationships/image" Target="../media/image24.png"/><Relationship Id="rId12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11" Type="http://schemas.openxmlformats.org/officeDocument/2006/relationships/image" Target="../media/image49.png"/><Relationship Id="rId5" Type="http://schemas.openxmlformats.org/officeDocument/2006/relationships/image" Target="../media/image22.png"/><Relationship Id="rId10" Type="http://schemas.openxmlformats.org/officeDocument/2006/relationships/image" Target="../media/image66.png"/><Relationship Id="rId4" Type="http://schemas.openxmlformats.org/officeDocument/2006/relationships/image" Target="../media/image21.png"/><Relationship Id="rId9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115.png"/><Relationship Id="rId3" Type="http://schemas.openxmlformats.org/officeDocument/2006/relationships/image" Target="../media/image15.png"/><Relationship Id="rId7" Type="http://schemas.openxmlformats.org/officeDocument/2006/relationships/image" Target="../media/image64.png"/><Relationship Id="rId12" Type="http://schemas.openxmlformats.org/officeDocument/2006/relationships/image" Target="../media/image25.png"/><Relationship Id="rId2" Type="http://schemas.openxmlformats.org/officeDocument/2006/relationships/image" Target="../media/image14.png"/><Relationship Id="rId16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4.png"/><Relationship Id="rId11" Type="http://schemas.openxmlformats.org/officeDocument/2006/relationships/image" Target="../media/image24.png"/><Relationship Id="rId5" Type="http://schemas.openxmlformats.org/officeDocument/2006/relationships/image" Target="../media/image11.png"/><Relationship Id="rId15" Type="http://schemas.openxmlformats.org/officeDocument/2006/relationships/image" Target="../media/image27.png"/><Relationship Id="rId10" Type="http://schemas.openxmlformats.org/officeDocument/2006/relationships/image" Target="../media/image23.png"/><Relationship Id="rId4" Type="http://schemas.openxmlformats.org/officeDocument/2006/relationships/image" Target="../media/image16.png"/><Relationship Id="rId9" Type="http://schemas.openxmlformats.org/officeDocument/2006/relationships/image" Target="../media/image22.png"/><Relationship Id="rId14" Type="http://schemas.openxmlformats.org/officeDocument/2006/relationships/image" Target="../media/image49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49.png"/><Relationship Id="rId3" Type="http://schemas.openxmlformats.org/officeDocument/2006/relationships/image" Target="../media/image15.png"/><Relationship Id="rId7" Type="http://schemas.openxmlformats.org/officeDocument/2006/relationships/image" Target="../media/image21.png"/><Relationship Id="rId12" Type="http://schemas.openxmlformats.org/officeDocument/2006/relationships/image" Target="../media/image1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6.png"/><Relationship Id="rId11" Type="http://schemas.openxmlformats.org/officeDocument/2006/relationships/image" Target="../media/image25.png"/><Relationship Id="rId5" Type="http://schemas.openxmlformats.org/officeDocument/2006/relationships/image" Target="../media/image11.png"/><Relationship Id="rId10" Type="http://schemas.openxmlformats.org/officeDocument/2006/relationships/image" Target="../media/image24.png"/><Relationship Id="rId4" Type="http://schemas.openxmlformats.org/officeDocument/2006/relationships/image" Target="../media/image16.png"/><Relationship Id="rId9" Type="http://schemas.openxmlformats.org/officeDocument/2006/relationships/image" Target="../media/image23.png"/><Relationship Id="rId14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13" Type="http://schemas.openxmlformats.org/officeDocument/2006/relationships/image" Target="../media/image25.png"/><Relationship Id="rId3" Type="http://schemas.openxmlformats.org/officeDocument/2006/relationships/image" Target="../media/image15.png"/><Relationship Id="rId7" Type="http://schemas.openxmlformats.org/officeDocument/2006/relationships/image" Target="../media/image118.png"/><Relationship Id="rId12" Type="http://schemas.openxmlformats.org/officeDocument/2006/relationships/image" Target="../media/image24.png"/><Relationship Id="rId2" Type="http://schemas.openxmlformats.org/officeDocument/2006/relationships/image" Target="../media/image14.png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7.png"/><Relationship Id="rId11" Type="http://schemas.openxmlformats.org/officeDocument/2006/relationships/image" Target="../media/image23.png"/><Relationship Id="rId5" Type="http://schemas.openxmlformats.org/officeDocument/2006/relationships/image" Target="../media/image11.png"/><Relationship Id="rId15" Type="http://schemas.openxmlformats.org/officeDocument/2006/relationships/image" Target="../media/image49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Relationship Id="rId14" Type="http://schemas.openxmlformats.org/officeDocument/2006/relationships/image" Target="../media/image115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13" Type="http://schemas.openxmlformats.org/officeDocument/2006/relationships/image" Target="../media/image24.png"/><Relationship Id="rId18" Type="http://schemas.openxmlformats.org/officeDocument/2006/relationships/image" Target="../media/image123.png"/><Relationship Id="rId3" Type="http://schemas.openxmlformats.org/officeDocument/2006/relationships/image" Target="../media/image15.png"/><Relationship Id="rId7" Type="http://schemas.openxmlformats.org/officeDocument/2006/relationships/image" Target="../media/image121.png"/><Relationship Id="rId12" Type="http://schemas.openxmlformats.org/officeDocument/2006/relationships/image" Target="../media/image23.png"/><Relationship Id="rId17" Type="http://schemas.openxmlformats.org/officeDocument/2006/relationships/image" Target="../media/image27.png"/><Relationship Id="rId2" Type="http://schemas.openxmlformats.org/officeDocument/2006/relationships/image" Target="../media/image14.png"/><Relationship Id="rId16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0.png"/><Relationship Id="rId11" Type="http://schemas.openxmlformats.org/officeDocument/2006/relationships/image" Target="../media/image22.png"/><Relationship Id="rId5" Type="http://schemas.openxmlformats.org/officeDocument/2006/relationships/image" Target="../media/image11.png"/><Relationship Id="rId15" Type="http://schemas.openxmlformats.org/officeDocument/2006/relationships/image" Target="../media/image115.png"/><Relationship Id="rId10" Type="http://schemas.openxmlformats.org/officeDocument/2006/relationships/image" Target="../media/image21.png"/><Relationship Id="rId4" Type="http://schemas.openxmlformats.org/officeDocument/2006/relationships/image" Target="../media/image16.png"/><Relationship Id="rId9" Type="http://schemas.openxmlformats.org/officeDocument/2006/relationships/image" Target="../media/image78.png"/><Relationship Id="rId1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14.png"/><Relationship Id="rId3" Type="http://schemas.openxmlformats.org/officeDocument/2006/relationships/image" Target="../media/image16.png"/><Relationship Id="rId7" Type="http://schemas.openxmlformats.org/officeDocument/2006/relationships/image" Target="../media/image23.png"/><Relationship Id="rId12" Type="http://schemas.openxmlformats.org/officeDocument/2006/relationships/image" Target="../media/image27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11" Type="http://schemas.openxmlformats.org/officeDocument/2006/relationships/image" Target="../media/image26.png"/><Relationship Id="rId5" Type="http://schemas.openxmlformats.org/officeDocument/2006/relationships/image" Target="../media/image21.png"/><Relationship Id="rId10" Type="http://schemas.openxmlformats.org/officeDocument/2006/relationships/image" Target="../media/image25.png"/><Relationship Id="rId4" Type="http://schemas.openxmlformats.org/officeDocument/2006/relationships/image" Target="../media/image11.png"/><Relationship Id="rId9" Type="http://schemas.openxmlformats.org/officeDocument/2006/relationships/image" Target="../media/image20.png"/><Relationship Id="rId14" Type="http://schemas.openxmlformats.org/officeDocument/2006/relationships/image" Target="../media/image15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png"/><Relationship Id="rId13" Type="http://schemas.openxmlformats.org/officeDocument/2006/relationships/image" Target="../media/image24.png"/><Relationship Id="rId18" Type="http://schemas.openxmlformats.org/officeDocument/2006/relationships/image" Target="../media/image128.png"/><Relationship Id="rId3" Type="http://schemas.openxmlformats.org/officeDocument/2006/relationships/image" Target="../media/image15.png"/><Relationship Id="rId7" Type="http://schemas.openxmlformats.org/officeDocument/2006/relationships/image" Target="../media/image125.png"/><Relationship Id="rId12" Type="http://schemas.openxmlformats.org/officeDocument/2006/relationships/image" Target="../media/image23.png"/><Relationship Id="rId17" Type="http://schemas.openxmlformats.org/officeDocument/2006/relationships/image" Target="../media/image27.png"/><Relationship Id="rId2" Type="http://schemas.openxmlformats.org/officeDocument/2006/relationships/image" Target="../media/image14.png"/><Relationship Id="rId16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4.png"/><Relationship Id="rId11" Type="http://schemas.openxmlformats.org/officeDocument/2006/relationships/image" Target="../media/image22.png"/><Relationship Id="rId5" Type="http://schemas.openxmlformats.org/officeDocument/2006/relationships/image" Target="../media/image11.png"/><Relationship Id="rId15" Type="http://schemas.openxmlformats.org/officeDocument/2006/relationships/image" Target="../media/image115.png"/><Relationship Id="rId10" Type="http://schemas.openxmlformats.org/officeDocument/2006/relationships/image" Target="../media/image21.png"/><Relationship Id="rId4" Type="http://schemas.openxmlformats.org/officeDocument/2006/relationships/image" Target="../media/image16.png"/><Relationship Id="rId9" Type="http://schemas.openxmlformats.org/officeDocument/2006/relationships/image" Target="../media/image127.png"/><Relationship Id="rId14" Type="http://schemas.openxmlformats.org/officeDocument/2006/relationships/image" Target="../media/image25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13" Type="http://schemas.openxmlformats.org/officeDocument/2006/relationships/image" Target="../media/image23.png"/><Relationship Id="rId18" Type="http://schemas.openxmlformats.org/officeDocument/2006/relationships/image" Target="../media/image27.png"/><Relationship Id="rId3" Type="http://schemas.openxmlformats.org/officeDocument/2006/relationships/image" Target="../media/image14.png"/><Relationship Id="rId7" Type="http://schemas.openxmlformats.org/officeDocument/2006/relationships/image" Target="../media/image76.png"/><Relationship Id="rId12" Type="http://schemas.openxmlformats.org/officeDocument/2006/relationships/image" Target="../media/image22.png"/><Relationship Id="rId17" Type="http://schemas.openxmlformats.org/officeDocument/2006/relationships/image" Target="../media/image49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21.png"/><Relationship Id="rId5" Type="http://schemas.openxmlformats.org/officeDocument/2006/relationships/image" Target="../media/image16.png"/><Relationship Id="rId15" Type="http://schemas.openxmlformats.org/officeDocument/2006/relationships/image" Target="../media/image25.png"/><Relationship Id="rId10" Type="http://schemas.openxmlformats.org/officeDocument/2006/relationships/image" Target="../media/image131.png"/><Relationship Id="rId19" Type="http://schemas.openxmlformats.org/officeDocument/2006/relationships/image" Target="../media/image132.png"/><Relationship Id="rId4" Type="http://schemas.openxmlformats.org/officeDocument/2006/relationships/image" Target="../media/image15.png"/><Relationship Id="rId9" Type="http://schemas.openxmlformats.org/officeDocument/2006/relationships/image" Target="../media/image130.png"/><Relationship Id="rId14" Type="http://schemas.openxmlformats.org/officeDocument/2006/relationships/image" Target="../media/image24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13" Type="http://schemas.openxmlformats.org/officeDocument/2006/relationships/image" Target="../media/image139.png"/><Relationship Id="rId18" Type="http://schemas.openxmlformats.org/officeDocument/2006/relationships/image" Target="../media/image24.png"/><Relationship Id="rId3" Type="http://schemas.openxmlformats.org/officeDocument/2006/relationships/image" Target="../media/image15.png"/><Relationship Id="rId21" Type="http://schemas.openxmlformats.org/officeDocument/2006/relationships/image" Target="../media/image49.png"/><Relationship Id="rId7" Type="http://schemas.openxmlformats.org/officeDocument/2006/relationships/image" Target="../media/image134.png"/><Relationship Id="rId12" Type="http://schemas.openxmlformats.org/officeDocument/2006/relationships/image" Target="../media/image98.png"/><Relationship Id="rId17" Type="http://schemas.openxmlformats.org/officeDocument/2006/relationships/image" Target="../media/image23.png"/><Relationship Id="rId2" Type="http://schemas.openxmlformats.org/officeDocument/2006/relationships/image" Target="../media/image14.png"/><Relationship Id="rId16" Type="http://schemas.openxmlformats.org/officeDocument/2006/relationships/image" Target="../media/image22.png"/><Relationship Id="rId20" Type="http://schemas.openxmlformats.org/officeDocument/2006/relationships/image" Target="../media/image1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3.png"/><Relationship Id="rId11" Type="http://schemas.openxmlformats.org/officeDocument/2006/relationships/image" Target="../media/image138.pn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23" Type="http://schemas.openxmlformats.org/officeDocument/2006/relationships/image" Target="../media/image140.png"/><Relationship Id="rId10" Type="http://schemas.openxmlformats.org/officeDocument/2006/relationships/image" Target="../media/image137.png"/><Relationship Id="rId19" Type="http://schemas.openxmlformats.org/officeDocument/2006/relationships/image" Target="../media/image25.png"/><Relationship Id="rId4" Type="http://schemas.openxmlformats.org/officeDocument/2006/relationships/image" Target="../media/image16.png"/><Relationship Id="rId9" Type="http://schemas.openxmlformats.org/officeDocument/2006/relationships/image" Target="../media/image136.png"/><Relationship Id="rId14" Type="http://schemas.openxmlformats.org/officeDocument/2006/relationships/image" Target="../media/image88.png"/><Relationship Id="rId22" Type="http://schemas.openxmlformats.org/officeDocument/2006/relationships/image" Target="../media/image27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png"/><Relationship Id="rId13" Type="http://schemas.openxmlformats.org/officeDocument/2006/relationships/image" Target="../media/image24.png"/><Relationship Id="rId18" Type="http://schemas.openxmlformats.org/officeDocument/2006/relationships/image" Target="../media/image49.png"/><Relationship Id="rId3" Type="http://schemas.openxmlformats.org/officeDocument/2006/relationships/image" Target="../media/image15.png"/><Relationship Id="rId7" Type="http://schemas.openxmlformats.org/officeDocument/2006/relationships/image" Target="../media/image142.png"/><Relationship Id="rId12" Type="http://schemas.openxmlformats.org/officeDocument/2006/relationships/image" Target="../media/image23.png"/><Relationship Id="rId17" Type="http://schemas.openxmlformats.org/officeDocument/2006/relationships/image" Target="../media/image146.png"/><Relationship Id="rId2" Type="http://schemas.openxmlformats.org/officeDocument/2006/relationships/image" Target="../media/image14.png"/><Relationship Id="rId16" Type="http://schemas.openxmlformats.org/officeDocument/2006/relationships/image" Target="../media/image115.png"/><Relationship Id="rId20" Type="http://schemas.openxmlformats.org/officeDocument/2006/relationships/image" Target="../media/image1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1.png"/><Relationship Id="rId11" Type="http://schemas.openxmlformats.org/officeDocument/2006/relationships/image" Target="../media/image22.png"/><Relationship Id="rId5" Type="http://schemas.openxmlformats.org/officeDocument/2006/relationships/image" Target="../media/image11.png"/><Relationship Id="rId15" Type="http://schemas.openxmlformats.org/officeDocument/2006/relationships/image" Target="../media/image25.png"/><Relationship Id="rId10" Type="http://schemas.openxmlformats.org/officeDocument/2006/relationships/image" Target="../media/image21.png"/><Relationship Id="rId19" Type="http://schemas.openxmlformats.org/officeDocument/2006/relationships/image" Target="../media/image27.png"/><Relationship Id="rId4" Type="http://schemas.openxmlformats.org/officeDocument/2006/relationships/image" Target="../media/image16.png"/><Relationship Id="rId9" Type="http://schemas.openxmlformats.org/officeDocument/2006/relationships/image" Target="../media/image144.png"/><Relationship Id="rId14" Type="http://schemas.openxmlformats.org/officeDocument/2006/relationships/image" Target="../media/image145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13" Type="http://schemas.openxmlformats.org/officeDocument/2006/relationships/image" Target="../media/image23.png"/><Relationship Id="rId18" Type="http://schemas.openxmlformats.org/officeDocument/2006/relationships/image" Target="../media/image153.png"/><Relationship Id="rId3" Type="http://schemas.openxmlformats.org/officeDocument/2006/relationships/image" Target="../media/image15.png"/><Relationship Id="rId7" Type="http://schemas.openxmlformats.org/officeDocument/2006/relationships/image" Target="../media/image149.png"/><Relationship Id="rId12" Type="http://schemas.openxmlformats.org/officeDocument/2006/relationships/image" Target="../media/image22.png"/><Relationship Id="rId17" Type="http://schemas.openxmlformats.org/officeDocument/2006/relationships/image" Target="../media/image49.png"/><Relationship Id="rId2" Type="http://schemas.openxmlformats.org/officeDocument/2006/relationships/image" Target="../media/image14.png"/><Relationship Id="rId16" Type="http://schemas.openxmlformats.org/officeDocument/2006/relationships/image" Target="../media/image1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8.png"/><Relationship Id="rId11" Type="http://schemas.openxmlformats.org/officeDocument/2006/relationships/image" Target="../media/image21.png"/><Relationship Id="rId5" Type="http://schemas.openxmlformats.org/officeDocument/2006/relationships/image" Target="../media/image11.png"/><Relationship Id="rId15" Type="http://schemas.openxmlformats.org/officeDocument/2006/relationships/image" Target="../media/image25.png"/><Relationship Id="rId10" Type="http://schemas.openxmlformats.org/officeDocument/2006/relationships/image" Target="../media/image152.png"/><Relationship Id="rId19" Type="http://schemas.openxmlformats.org/officeDocument/2006/relationships/image" Target="../media/image27.png"/><Relationship Id="rId4" Type="http://schemas.openxmlformats.org/officeDocument/2006/relationships/image" Target="../media/image16.png"/><Relationship Id="rId9" Type="http://schemas.openxmlformats.org/officeDocument/2006/relationships/image" Target="../media/image151.png"/><Relationship Id="rId14" Type="http://schemas.openxmlformats.org/officeDocument/2006/relationships/image" Target="../media/image24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13" Type="http://schemas.openxmlformats.org/officeDocument/2006/relationships/image" Target="../media/image23.png"/><Relationship Id="rId18" Type="http://schemas.openxmlformats.org/officeDocument/2006/relationships/image" Target="../media/image27.png"/><Relationship Id="rId3" Type="http://schemas.openxmlformats.org/officeDocument/2006/relationships/image" Target="../media/image15.png"/><Relationship Id="rId7" Type="http://schemas.openxmlformats.org/officeDocument/2006/relationships/image" Target="../media/image155.png"/><Relationship Id="rId12" Type="http://schemas.openxmlformats.org/officeDocument/2006/relationships/image" Target="../media/image22.png"/><Relationship Id="rId17" Type="http://schemas.openxmlformats.org/officeDocument/2006/relationships/image" Target="../media/image49.png"/><Relationship Id="rId2" Type="http://schemas.openxmlformats.org/officeDocument/2006/relationships/image" Target="../media/image14.png"/><Relationship Id="rId16" Type="http://schemas.openxmlformats.org/officeDocument/2006/relationships/image" Target="../media/image1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4.png"/><Relationship Id="rId11" Type="http://schemas.openxmlformats.org/officeDocument/2006/relationships/image" Target="../media/image21.png"/><Relationship Id="rId5" Type="http://schemas.openxmlformats.org/officeDocument/2006/relationships/image" Target="../media/image11.png"/><Relationship Id="rId15" Type="http://schemas.openxmlformats.org/officeDocument/2006/relationships/image" Target="../media/image25.png"/><Relationship Id="rId10" Type="http://schemas.openxmlformats.org/officeDocument/2006/relationships/image" Target="../media/image157.png"/><Relationship Id="rId19" Type="http://schemas.openxmlformats.org/officeDocument/2006/relationships/image" Target="../media/image158.png"/><Relationship Id="rId4" Type="http://schemas.openxmlformats.org/officeDocument/2006/relationships/image" Target="../media/image16.png"/><Relationship Id="rId9" Type="http://schemas.openxmlformats.org/officeDocument/2006/relationships/image" Target="../media/image156.png"/><Relationship Id="rId14" Type="http://schemas.openxmlformats.org/officeDocument/2006/relationships/image" Target="../media/image24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23.png"/><Relationship Id="rId18" Type="http://schemas.openxmlformats.org/officeDocument/2006/relationships/image" Target="../media/image162.png"/><Relationship Id="rId3" Type="http://schemas.openxmlformats.org/officeDocument/2006/relationships/image" Target="../media/image106.png"/><Relationship Id="rId21" Type="http://schemas.openxmlformats.org/officeDocument/2006/relationships/image" Target="../media/image165.png"/><Relationship Id="rId7" Type="http://schemas.openxmlformats.org/officeDocument/2006/relationships/image" Target="../media/image27.png"/><Relationship Id="rId12" Type="http://schemas.openxmlformats.org/officeDocument/2006/relationships/image" Target="../media/image22.png"/><Relationship Id="rId17" Type="http://schemas.openxmlformats.org/officeDocument/2006/relationships/image" Target="../media/image161.png"/><Relationship Id="rId2" Type="http://schemas.openxmlformats.org/officeDocument/2006/relationships/image" Target="../media/image109.png"/><Relationship Id="rId16" Type="http://schemas.openxmlformats.org/officeDocument/2006/relationships/image" Target="../media/image160.png"/><Relationship Id="rId20" Type="http://schemas.openxmlformats.org/officeDocument/2006/relationships/image" Target="../media/image16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21.png"/><Relationship Id="rId5" Type="http://schemas.openxmlformats.org/officeDocument/2006/relationships/image" Target="../media/image14.png"/><Relationship Id="rId15" Type="http://schemas.openxmlformats.org/officeDocument/2006/relationships/image" Target="../media/image49.png"/><Relationship Id="rId10" Type="http://schemas.openxmlformats.org/officeDocument/2006/relationships/image" Target="../media/image159.png"/><Relationship Id="rId19" Type="http://schemas.openxmlformats.org/officeDocument/2006/relationships/image" Target="../media/image163.png"/><Relationship Id="rId4" Type="http://schemas.openxmlformats.org/officeDocument/2006/relationships/image" Target="../media/image107.png"/><Relationship Id="rId9" Type="http://schemas.openxmlformats.org/officeDocument/2006/relationships/image" Target="../media/image11.png"/><Relationship Id="rId14" Type="http://schemas.openxmlformats.org/officeDocument/2006/relationships/image" Target="../media/image24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13" Type="http://schemas.openxmlformats.org/officeDocument/2006/relationships/image" Target="../media/image23.png"/><Relationship Id="rId18" Type="http://schemas.openxmlformats.org/officeDocument/2006/relationships/image" Target="../media/image160.png"/><Relationship Id="rId3" Type="http://schemas.openxmlformats.org/officeDocument/2006/relationships/image" Target="../media/image15.png"/><Relationship Id="rId7" Type="http://schemas.openxmlformats.org/officeDocument/2006/relationships/image" Target="../media/image169.png"/><Relationship Id="rId12" Type="http://schemas.openxmlformats.org/officeDocument/2006/relationships/image" Target="../media/image22.png"/><Relationship Id="rId17" Type="http://schemas.openxmlformats.org/officeDocument/2006/relationships/image" Target="../media/image25.png"/><Relationship Id="rId2" Type="http://schemas.openxmlformats.org/officeDocument/2006/relationships/image" Target="../media/image14.png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8.png"/><Relationship Id="rId11" Type="http://schemas.openxmlformats.org/officeDocument/2006/relationships/image" Target="../media/image21.png"/><Relationship Id="rId5" Type="http://schemas.openxmlformats.org/officeDocument/2006/relationships/image" Target="../media/image167.png"/><Relationship Id="rId15" Type="http://schemas.openxmlformats.org/officeDocument/2006/relationships/image" Target="../media/image49.png"/><Relationship Id="rId10" Type="http://schemas.openxmlformats.org/officeDocument/2006/relationships/image" Target="../media/image172.png"/><Relationship Id="rId19" Type="http://schemas.openxmlformats.org/officeDocument/2006/relationships/image" Target="../media/image11.png"/><Relationship Id="rId4" Type="http://schemas.openxmlformats.org/officeDocument/2006/relationships/image" Target="../media/image166.png"/><Relationship Id="rId9" Type="http://schemas.openxmlformats.org/officeDocument/2006/relationships/image" Target="../media/image171.png"/><Relationship Id="rId14" Type="http://schemas.openxmlformats.org/officeDocument/2006/relationships/image" Target="../media/image24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76.png"/><Relationship Id="rId18" Type="http://schemas.openxmlformats.org/officeDocument/2006/relationships/image" Target="../media/image11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75.png"/><Relationship Id="rId17" Type="http://schemas.openxmlformats.org/officeDocument/2006/relationships/image" Target="../media/image180.png"/><Relationship Id="rId2" Type="http://schemas.openxmlformats.org/officeDocument/2006/relationships/image" Target="../media/image1.png"/><Relationship Id="rId16" Type="http://schemas.openxmlformats.org/officeDocument/2006/relationships/image" Target="../media/image179.png"/><Relationship Id="rId20" Type="http://schemas.openxmlformats.org/officeDocument/2006/relationships/image" Target="../media/image18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74.png"/><Relationship Id="rId5" Type="http://schemas.openxmlformats.org/officeDocument/2006/relationships/image" Target="../media/image4.png"/><Relationship Id="rId15" Type="http://schemas.openxmlformats.org/officeDocument/2006/relationships/image" Target="../media/image178.png"/><Relationship Id="rId10" Type="http://schemas.openxmlformats.org/officeDocument/2006/relationships/image" Target="../media/image173.png"/><Relationship Id="rId19" Type="http://schemas.openxmlformats.org/officeDocument/2006/relationships/image" Target="../media/image12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7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32.png"/><Relationship Id="rId12" Type="http://schemas.openxmlformats.org/officeDocument/2006/relationships/image" Target="../media/image24.png"/><Relationship Id="rId17" Type="http://schemas.openxmlformats.org/officeDocument/2006/relationships/image" Target="../media/image34.png"/><Relationship Id="rId2" Type="http://schemas.openxmlformats.org/officeDocument/2006/relationships/image" Target="../media/image14.png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11" Type="http://schemas.openxmlformats.org/officeDocument/2006/relationships/image" Target="../media/image23.png"/><Relationship Id="rId5" Type="http://schemas.openxmlformats.org/officeDocument/2006/relationships/image" Target="../media/image11.png"/><Relationship Id="rId15" Type="http://schemas.openxmlformats.org/officeDocument/2006/relationships/image" Target="../media/image26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Relationship Id="rId14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36.png"/><Relationship Id="rId3" Type="http://schemas.openxmlformats.org/officeDocument/2006/relationships/image" Target="../media/image22.png"/><Relationship Id="rId7" Type="http://schemas.openxmlformats.org/officeDocument/2006/relationships/image" Target="../media/image25.png"/><Relationship Id="rId12" Type="http://schemas.openxmlformats.org/officeDocument/2006/relationships/image" Target="../media/image3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11" Type="http://schemas.openxmlformats.org/officeDocument/2006/relationships/image" Target="../media/image27.png"/><Relationship Id="rId5" Type="http://schemas.openxmlformats.org/officeDocument/2006/relationships/image" Target="../media/image24.png"/><Relationship Id="rId10" Type="http://schemas.openxmlformats.org/officeDocument/2006/relationships/image" Target="../media/image11.png"/><Relationship Id="rId4" Type="http://schemas.openxmlformats.org/officeDocument/2006/relationships/image" Target="../media/image23.png"/><Relationship Id="rId9" Type="http://schemas.openxmlformats.org/officeDocument/2006/relationships/image" Target="../media/image26.png"/><Relationship Id="rId1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png"/><Relationship Id="rId18" Type="http://schemas.openxmlformats.org/officeDocument/2006/relationships/image" Target="../media/image22.png"/><Relationship Id="rId26" Type="http://schemas.openxmlformats.org/officeDocument/2006/relationships/image" Target="../media/image51.png"/><Relationship Id="rId3" Type="http://schemas.openxmlformats.org/officeDocument/2006/relationships/image" Target="../media/image15.png"/><Relationship Id="rId21" Type="http://schemas.openxmlformats.org/officeDocument/2006/relationships/image" Target="../media/image25.png"/><Relationship Id="rId7" Type="http://schemas.openxmlformats.org/officeDocument/2006/relationships/image" Target="../media/image38.png"/><Relationship Id="rId12" Type="http://schemas.openxmlformats.org/officeDocument/2006/relationships/image" Target="../media/image43.png"/><Relationship Id="rId17" Type="http://schemas.openxmlformats.org/officeDocument/2006/relationships/image" Target="../media/image21.png"/><Relationship Id="rId25" Type="http://schemas.openxmlformats.org/officeDocument/2006/relationships/image" Target="../media/image50.png"/><Relationship Id="rId2" Type="http://schemas.openxmlformats.org/officeDocument/2006/relationships/image" Target="../media/image14.png"/><Relationship Id="rId16" Type="http://schemas.openxmlformats.org/officeDocument/2006/relationships/image" Target="../media/image47.png"/><Relationship Id="rId20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24" Type="http://schemas.openxmlformats.org/officeDocument/2006/relationships/image" Target="../media/image27.png"/><Relationship Id="rId5" Type="http://schemas.openxmlformats.org/officeDocument/2006/relationships/image" Target="../media/image11.png"/><Relationship Id="rId15" Type="http://schemas.openxmlformats.org/officeDocument/2006/relationships/image" Target="../media/image46.png"/><Relationship Id="rId23" Type="http://schemas.openxmlformats.org/officeDocument/2006/relationships/image" Target="../media/image49.png"/><Relationship Id="rId10" Type="http://schemas.openxmlformats.org/officeDocument/2006/relationships/image" Target="../media/image41.png"/><Relationship Id="rId19" Type="http://schemas.openxmlformats.org/officeDocument/2006/relationships/image" Target="../media/image23.png"/><Relationship Id="rId4" Type="http://schemas.openxmlformats.org/officeDocument/2006/relationships/image" Target="../media/image16.png"/><Relationship Id="rId9" Type="http://schemas.openxmlformats.org/officeDocument/2006/relationships/image" Target="../media/image40.png"/><Relationship Id="rId14" Type="http://schemas.openxmlformats.org/officeDocument/2006/relationships/image" Target="../media/image45.png"/><Relationship Id="rId22" Type="http://schemas.openxmlformats.org/officeDocument/2006/relationships/image" Target="../media/image4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7.png"/><Relationship Id="rId3" Type="http://schemas.openxmlformats.org/officeDocument/2006/relationships/image" Target="../media/image15.png"/><Relationship Id="rId7" Type="http://schemas.openxmlformats.org/officeDocument/2006/relationships/image" Target="../media/image22.png"/><Relationship Id="rId12" Type="http://schemas.openxmlformats.org/officeDocument/2006/relationships/image" Target="../media/image49.png"/><Relationship Id="rId2" Type="http://schemas.openxmlformats.org/officeDocument/2006/relationships/image" Target="../media/image14.png"/><Relationship Id="rId16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11" Type="http://schemas.openxmlformats.org/officeDocument/2006/relationships/image" Target="../media/image48.png"/><Relationship Id="rId5" Type="http://schemas.openxmlformats.org/officeDocument/2006/relationships/image" Target="../media/image11.png"/><Relationship Id="rId15" Type="http://schemas.openxmlformats.org/officeDocument/2006/relationships/image" Target="../media/image53.png"/><Relationship Id="rId10" Type="http://schemas.openxmlformats.org/officeDocument/2006/relationships/image" Target="../media/image25.png"/><Relationship Id="rId4" Type="http://schemas.openxmlformats.org/officeDocument/2006/relationships/image" Target="../media/image16.png"/><Relationship Id="rId9" Type="http://schemas.openxmlformats.org/officeDocument/2006/relationships/image" Target="../media/image24.png"/><Relationship Id="rId14" Type="http://schemas.openxmlformats.org/officeDocument/2006/relationships/image" Target="../media/image5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7.png"/><Relationship Id="rId3" Type="http://schemas.openxmlformats.org/officeDocument/2006/relationships/image" Target="../media/image15.png"/><Relationship Id="rId7" Type="http://schemas.openxmlformats.org/officeDocument/2006/relationships/image" Target="../media/image22.png"/><Relationship Id="rId12" Type="http://schemas.openxmlformats.org/officeDocument/2006/relationships/image" Target="../media/image4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11" Type="http://schemas.openxmlformats.org/officeDocument/2006/relationships/image" Target="../media/image48.png"/><Relationship Id="rId5" Type="http://schemas.openxmlformats.org/officeDocument/2006/relationships/image" Target="../media/image11.png"/><Relationship Id="rId10" Type="http://schemas.openxmlformats.org/officeDocument/2006/relationships/image" Target="../media/image25.png"/><Relationship Id="rId4" Type="http://schemas.openxmlformats.org/officeDocument/2006/relationships/image" Target="../media/image16.png"/><Relationship Id="rId9" Type="http://schemas.openxmlformats.org/officeDocument/2006/relationships/image" Target="../media/image24.png"/><Relationship Id="rId14" Type="http://schemas.openxmlformats.org/officeDocument/2006/relationships/image" Target="../media/image5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49.png"/><Relationship Id="rId3" Type="http://schemas.openxmlformats.org/officeDocument/2006/relationships/image" Target="../media/image15.png"/><Relationship Id="rId7" Type="http://schemas.openxmlformats.org/officeDocument/2006/relationships/image" Target="../media/image21.png"/><Relationship Id="rId12" Type="http://schemas.openxmlformats.org/officeDocument/2006/relationships/image" Target="../media/image4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11" Type="http://schemas.openxmlformats.org/officeDocument/2006/relationships/image" Target="../media/image25.png"/><Relationship Id="rId5" Type="http://schemas.openxmlformats.org/officeDocument/2006/relationships/image" Target="../media/image11.png"/><Relationship Id="rId10" Type="http://schemas.openxmlformats.org/officeDocument/2006/relationships/image" Target="../media/image24.png"/><Relationship Id="rId4" Type="http://schemas.openxmlformats.org/officeDocument/2006/relationships/image" Target="../media/image16.png"/><Relationship Id="rId9" Type="http://schemas.openxmlformats.org/officeDocument/2006/relationships/image" Target="../media/image23.png"/><Relationship Id="rId1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954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0960100" y="5143500"/>
            <a:ext cx="102997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5400" y="1562100"/>
            <a:ext cx="14820900" cy="25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5400" y="8547100"/>
            <a:ext cx="16992600" cy="25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95400" y="5143500"/>
            <a:ext cx="16992600" cy="25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0200" y="2095500"/>
            <a:ext cx="723900" cy="7239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1765300" y="5118100"/>
            <a:ext cx="10299700" cy="25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9400" y="3327400"/>
            <a:ext cx="825500" cy="8255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0200" y="4724400"/>
            <a:ext cx="685800" cy="6858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0500" y="596900"/>
            <a:ext cx="1358900" cy="9652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31800" y="812800"/>
            <a:ext cx="520700" cy="5207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6103600" y="0"/>
            <a:ext cx="2184400" cy="15621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30200" y="5994400"/>
            <a:ext cx="812800" cy="8128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378200" y="5638800"/>
            <a:ext cx="6172200" cy="21971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9321800" y="2120900"/>
            <a:ext cx="6324600" cy="939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5300" b="1" i="0" u="none" strike="noStrike">
                <a:solidFill>
                  <a:srgbClr val="000000"/>
                </a:solidFill>
                <a:latin typeface="Gmarket Sans Light"/>
              </a:rPr>
              <a:t>WannaCry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5207000" y="3213100"/>
            <a:ext cx="10490200" cy="1422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ko-KR" sz="8000" b="0" i="0" u="none" strike="noStrike" spc="-200">
                <a:solidFill>
                  <a:srgbClr val="000000"/>
                </a:solidFill>
                <a:ea typeface="Gmarket Sans Bold"/>
              </a:rPr>
              <a:t>악성코드</a:t>
            </a:r>
            <a:r>
              <a:rPr lang="en-US" sz="8000" b="0" i="0" u="none" strike="noStrike" spc="-200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8000" b="0" i="0" u="none" strike="noStrike" spc="-200">
                <a:solidFill>
                  <a:srgbClr val="000000"/>
                </a:solidFill>
                <a:ea typeface="Gmarket Sans Bold"/>
              </a:rPr>
              <a:t>분석</a:t>
            </a:r>
            <a:r>
              <a:rPr lang="en-US" sz="8000" b="0" i="0" u="none" strike="noStrike" spc="-200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8000" b="0" i="0" u="none" strike="noStrike" spc="-200">
                <a:solidFill>
                  <a:srgbClr val="000000"/>
                </a:solidFill>
                <a:ea typeface="Gmarket Sans Bold"/>
              </a:rPr>
              <a:t>프로젝트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3886200" y="9194800"/>
            <a:ext cx="50800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1800" b="0" i="0" u="none" strike="noStrike">
                <a:solidFill>
                  <a:srgbClr val="000000"/>
                </a:solidFill>
                <a:ea typeface="Gmarket Sans Medium"/>
              </a:rPr>
              <a:t>멘토</a:t>
            </a:r>
            <a:r>
              <a:rPr lang="en-US" sz="1800" b="0" i="0" u="none" strike="noStrike">
                <a:solidFill>
                  <a:srgbClr val="000000"/>
                </a:solidFill>
                <a:latin typeface="Gmarket Sans Medium"/>
              </a:rPr>
              <a:t> : SK</a:t>
            </a:r>
            <a:r>
              <a:rPr lang="ko-KR" sz="1800" b="0" i="0" u="none" strike="noStrike">
                <a:solidFill>
                  <a:srgbClr val="000000"/>
                </a:solidFill>
                <a:ea typeface="Gmarket Sans Medium"/>
              </a:rPr>
              <a:t>쉴더스</a:t>
            </a:r>
            <a:r>
              <a:rPr lang="en-US" sz="18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Gmarket Sans Medium"/>
              </a:rPr>
              <a:t>조원준</a:t>
            </a:r>
            <a:r>
              <a:rPr lang="en-US" sz="18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Gmarket Sans Medium"/>
              </a:rPr>
              <a:t>수석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7848600" y="5346700"/>
            <a:ext cx="7721600" cy="749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ko-KR" sz="2000" b="1" i="0" u="none" strike="noStrike" dirty="0" err="1">
                <a:solidFill>
                  <a:srgbClr val="AAB3C9">
                    <a:alpha val="70196"/>
                  </a:srgbClr>
                </a:solidFill>
                <a:ea typeface="LINE Seed Sans TH Regular"/>
              </a:rPr>
              <a:t>시큐리티아카데미</a:t>
            </a:r>
            <a:r>
              <a:rPr lang="en-US" sz="2000" b="1" i="0" u="none" strike="noStrike" dirty="0">
                <a:solidFill>
                  <a:srgbClr val="AAB3C9">
                    <a:alpha val="70196"/>
                  </a:srgbClr>
                </a:solidFill>
                <a:latin typeface="LINE Seed Sans TH Regular"/>
              </a:rPr>
              <a:t> - SK</a:t>
            </a:r>
            <a:r>
              <a:rPr lang="ko-KR" sz="2000" b="1" i="0" u="none" strike="noStrike" dirty="0" err="1">
                <a:solidFill>
                  <a:srgbClr val="AAB3C9">
                    <a:alpha val="70196"/>
                  </a:srgbClr>
                </a:solidFill>
                <a:ea typeface="LINE Seed Sans TH Regular"/>
              </a:rPr>
              <a:t>쉴더스트랙</a:t>
            </a:r>
            <a:endParaRPr lang="ko-KR" sz="2000" b="1" i="0" u="none" strike="noStrike" dirty="0">
              <a:solidFill>
                <a:srgbClr val="AAB3C9">
                  <a:alpha val="70196"/>
                </a:srgbClr>
              </a:solidFill>
              <a:ea typeface="LINE Seed Sans TH Regular"/>
            </a:endParaRPr>
          </a:p>
          <a:p>
            <a:pPr lvl="0" algn="r">
              <a:lnSpc>
                <a:spcPct val="116199"/>
              </a:lnSpc>
            </a:pPr>
            <a:r>
              <a:rPr lang="ko-KR" sz="2200" b="1" i="0" u="none" strike="noStrike" dirty="0" err="1">
                <a:solidFill>
                  <a:srgbClr val="314692">
                    <a:alpha val="70196"/>
                  </a:srgbClr>
                </a:solidFill>
                <a:ea typeface="LINE Seed Sans TH Regular"/>
              </a:rPr>
              <a:t>워너스마일</a:t>
            </a:r>
            <a:endParaRPr lang="ko-KR" sz="2200" b="1" i="0" u="none" strike="noStrike" dirty="0">
              <a:solidFill>
                <a:srgbClr val="314692">
                  <a:alpha val="70196"/>
                </a:srgbClr>
              </a:solidFill>
              <a:ea typeface="LINE Seed Sans TH Regular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0490200" y="9194800"/>
            <a:ext cx="50800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ko-KR" sz="1800" b="0" i="0" u="none" strike="noStrike">
                <a:solidFill>
                  <a:srgbClr val="000000"/>
                </a:solidFill>
                <a:ea typeface="Gmarket Sans Medium"/>
              </a:rPr>
              <a:t>팀원</a:t>
            </a:r>
            <a:r>
              <a:rPr lang="en-US" sz="1800" b="0" i="0" u="none" strike="noStrike">
                <a:solidFill>
                  <a:srgbClr val="000000"/>
                </a:solidFill>
                <a:latin typeface="Gmarket Sans Medium"/>
              </a:rPr>
              <a:t> : </a:t>
            </a:r>
            <a:r>
              <a:rPr lang="ko-KR" sz="1800" b="0" i="0" u="none" strike="noStrike">
                <a:solidFill>
                  <a:srgbClr val="000000"/>
                </a:solidFill>
                <a:ea typeface="Gmarket Sans Medium"/>
              </a:rPr>
              <a:t>김예은</a:t>
            </a:r>
            <a:r>
              <a:rPr lang="en-US" sz="1800" b="0" i="0" u="none" strike="noStrike">
                <a:solidFill>
                  <a:srgbClr val="000000"/>
                </a:solidFill>
                <a:latin typeface="Gmarket Sans Medium"/>
              </a:rPr>
              <a:t>, </a:t>
            </a:r>
            <a:r>
              <a:rPr lang="ko-KR" sz="1800" b="0" i="0" u="none" strike="noStrike">
                <a:solidFill>
                  <a:srgbClr val="000000"/>
                </a:solidFill>
                <a:ea typeface="Gmarket Sans Medium"/>
              </a:rPr>
              <a:t>김재이</a:t>
            </a:r>
            <a:r>
              <a:rPr lang="en-US" sz="1800" b="0" i="0" u="none" strike="noStrike">
                <a:solidFill>
                  <a:srgbClr val="000000"/>
                </a:solidFill>
                <a:latin typeface="Gmarket Sans Medium"/>
              </a:rPr>
              <a:t>, </a:t>
            </a:r>
            <a:r>
              <a:rPr lang="ko-KR" sz="1800" b="0" i="0" u="none" strike="noStrike">
                <a:solidFill>
                  <a:srgbClr val="000000"/>
                </a:solidFill>
                <a:ea typeface="Gmarket Sans Medium"/>
              </a:rPr>
              <a:t>문무현</a:t>
            </a:r>
            <a:r>
              <a:rPr lang="en-US" sz="1800" b="0" i="0" u="none" strike="noStrike">
                <a:solidFill>
                  <a:srgbClr val="000000"/>
                </a:solidFill>
                <a:latin typeface="Gmarket Sans Medium"/>
              </a:rPr>
              <a:t>, </a:t>
            </a:r>
            <a:r>
              <a:rPr lang="ko-KR" sz="1800" b="0" i="0" u="none" strike="noStrike">
                <a:solidFill>
                  <a:srgbClr val="000000"/>
                </a:solidFill>
                <a:ea typeface="Gmarket Sans Medium"/>
              </a:rPr>
              <a:t>유현선</a:t>
            </a:r>
            <a:r>
              <a:rPr lang="en-US" sz="1800" b="0" i="0" u="none" strike="noStrike">
                <a:solidFill>
                  <a:srgbClr val="000000"/>
                </a:solidFill>
                <a:latin typeface="Gmarket Sans Medium"/>
              </a:rPr>
              <a:t>, </a:t>
            </a:r>
            <a:r>
              <a:rPr lang="ko-KR" sz="1800" b="0" i="0" u="none" strike="noStrike">
                <a:solidFill>
                  <a:srgbClr val="000000"/>
                </a:solidFill>
                <a:ea typeface="Gmarket Sans Medium"/>
              </a:rPr>
              <a:t>이승은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562100"/>
            <a:ext cx="176149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9652000"/>
            <a:ext cx="17614900" cy="254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2992100" y="9804400"/>
            <a:ext cx="42418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800" b="0" i="0" u="none" strike="noStrike">
                <a:solidFill>
                  <a:srgbClr val="000000"/>
                </a:solidFill>
                <a:latin typeface="LINE Seed Sans TH Regular"/>
              </a:rPr>
              <a:t>WANNASMILE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7284700" y="9817100"/>
            <a:ext cx="4826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800" b="0" i="0" u="none" strike="noStrike">
                <a:solidFill>
                  <a:srgbClr val="000000"/>
                </a:solidFill>
                <a:latin typeface="LINE Seed Sans TH Heavy"/>
              </a:rPr>
              <a:t>. 09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8" name="TextBox 8"/>
          <p:cNvSpPr txBox="1"/>
          <p:nvPr/>
        </p:nvSpPr>
        <p:spPr>
          <a:xfrm>
            <a:off x="6172200" y="1765300"/>
            <a:ext cx="6438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600" b="0" i="0" u="none" strike="noStrike">
                <a:solidFill>
                  <a:srgbClr val="000000">
                    <a:alpha val="70196"/>
                  </a:srgbClr>
                </a:solidFill>
                <a:latin typeface="Gmarket Sans Light"/>
              </a:rPr>
              <a:t>WannaCry </a:t>
            </a:r>
            <a:r>
              <a:rPr lang="ko-KR" sz="1600" b="0" i="0" u="none" strike="noStrike">
                <a:solidFill>
                  <a:srgbClr val="000000">
                    <a:alpha val="70196"/>
                  </a:srgbClr>
                </a:solidFill>
                <a:ea typeface="Gmarket Sans Light"/>
              </a:rPr>
              <a:t>랜섬웨어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207000" y="685800"/>
            <a:ext cx="83312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41500"/>
              </a:lnSpc>
            </a:pPr>
            <a:r>
              <a:rPr lang="ko-KR" sz="7000" b="0" i="0" u="none" strike="noStrike" spc="-200">
                <a:solidFill>
                  <a:srgbClr val="000000"/>
                </a:solidFill>
                <a:ea typeface="Gmarket Sans Bold"/>
              </a:rPr>
              <a:t>파일</a:t>
            </a:r>
            <a:r>
              <a:rPr lang="en-US" sz="7000" b="0" i="0" u="none" strike="noStrike" spc="-200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7000" b="0" i="0" u="none" strike="noStrike" spc="-200">
                <a:solidFill>
                  <a:srgbClr val="000000"/>
                </a:solidFill>
                <a:ea typeface="Gmarket Sans Bold"/>
              </a:rPr>
              <a:t>암호화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97500" y="0"/>
            <a:ext cx="190500" cy="1562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03600" y="0"/>
            <a:ext cx="2184400" cy="15621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7300" y="2374900"/>
            <a:ext cx="7480300" cy="42037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10700" y="2374900"/>
            <a:ext cx="7480300" cy="42037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0"/>
            <a:ext cx="685800" cy="102870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4300" y="2108200"/>
            <a:ext cx="546100" cy="5461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100" y="3314700"/>
            <a:ext cx="635000" cy="6350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8900" y="4699000"/>
            <a:ext cx="520700" cy="5207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2400" y="1828800"/>
            <a:ext cx="1104900" cy="9652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15900" y="2057400"/>
            <a:ext cx="546100" cy="5461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77800" y="889000"/>
            <a:ext cx="355600" cy="3556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3500" y="5969000"/>
            <a:ext cx="622300" cy="6223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-5400000">
            <a:off x="5753100" y="5854700"/>
            <a:ext cx="7366000" cy="381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47700" y="6896100"/>
            <a:ext cx="16992600" cy="381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 rot="-1920000">
            <a:off x="7556500" y="7950200"/>
            <a:ext cx="2082800" cy="558800"/>
          </a:xfrm>
          <a:prstGeom prst="rect">
            <a:avLst/>
          </a:prstGeom>
        </p:spPr>
      </p:pic>
      <p:sp>
        <p:nvSpPr>
          <p:cNvPr id="25" name="TextBox 25"/>
          <p:cNvSpPr txBox="1"/>
          <p:nvPr/>
        </p:nvSpPr>
        <p:spPr>
          <a:xfrm>
            <a:off x="9740900" y="7353300"/>
            <a:ext cx="7848600" cy="1905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3000" b="0" i="0" u="none" strike="noStrike">
                <a:solidFill>
                  <a:srgbClr val="000000"/>
                </a:solidFill>
                <a:ea typeface="Gmarket Sans Medium"/>
              </a:rPr>
              <a:t>이</a:t>
            </a:r>
            <a:r>
              <a:rPr lang="en-US" sz="30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Gmarket Sans Medium"/>
              </a:rPr>
              <a:t>중</a:t>
            </a:r>
            <a:r>
              <a:rPr lang="en-US" sz="3000" b="0" i="0" u="none" strike="noStrike">
                <a:solidFill>
                  <a:srgbClr val="000000"/>
                </a:solidFill>
                <a:latin typeface="Gmarket Sans Medium"/>
              </a:rPr>
              <a:t> t.wnry </a:t>
            </a:r>
            <a:r>
              <a:rPr lang="ko-KR" sz="3000" b="0" i="0" u="none" strike="noStrike">
                <a:solidFill>
                  <a:srgbClr val="000000"/>
                </a:solidFill>
                <a:ea typeface="Gmarket Sans Medium"/>
              </a:rPr>
              <a:t>파일은</a:t>
            </a:r>
            <a:r>
              <a:rPr lang="en-US" sz="30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Gmarket Sans Medium"/>
              </a:rPr>
              <a:t>암호화되어</a:t>
            </a:r>
            <a:r>
              <a:rPr lang="en-US" sz="30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Gmarket Sans Medium"/>
              </a:rPr>
              <a:t>있는데</a:t>
            </a:r>
            <a:r>
              <a:rPr lang="en-US" sz="3000" b="0" i="0" u="none" strike="noStrike">
                <a:solidFill>
                  <a:srgbClr val="000000"/>
                </a:solidFill>
                <a:latin typeface="Gmarket Sans Medium"/>
              </a:rPr>
              <a:t>, </a:t>
            </a:r>
          </a:p>
          <a:p>
            <a:pPr lvl="0" algn="l">
              <a:lnSpc>
                <a:spcPct val="99600"/>
              </a:lnSpc>
            </a:pPr>
            <a:r>
              <a:rPr lang="ko-KR" sz="3000" b="0" i="0" u="none" strike="noStrike">
                <a:solidFill>
                  <a:srgbClr val="000000"/>
                </a:solidFill>
                <a:ea typeface="Gmarket Sans Medium"/>
              </a:rPr>
              <a:t>피해자의</a:t>
            </a:r>
            <a:r>
              <a:rPr lang="en-US" sz="30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Gmarket Sans Medium"/>
              </a:rPr>
              <a:t>파일이</a:t>
            </a:r>
            <a:r>
              <a:rPr lang="en-US" sz="30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Gmarket Sans Medium"/>
              </a:rPr>
              <a:t>암호화되는</a:t>
            </a:r>
            <a:r>
              <a:rPr lang="en-US" sz="30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Gmarket Sans Medium"/>
              </a:rPr>
              <a:t>방식과</a:t>
            </a:r>
            <a:r>
              <a:rPr lang="en-US" sz="30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Gmarket Sans Medium"/>
              </a:rPr>
              <a:t>같음</a:t>
            </a:r>
          </a:p>
          <a:p>
            <a:pPr lvl="0" algn="l">
              <a:lnSpc>
                <a:spcPct val="99600"/>
              </a:lnSpc>
            </a:pPr>
            <a:endParaRPr lang="ko-KR" sz="3000" b="0" i="0" u="none" strike="noStrike">
              <a:solidFill>
                <a:srgbClr val="000000"/>
              </a:solidFill>
              <a:ea typeface="Gmarket Sans Medium"/>
            </a:endParaRPr>
          </a:p>
          <a:p>
            <a:pPr lvl="0" algn="l">
              <a:lnSpc>
                <a:spcPct val="99600"/>
              </a:lnSpc>
            </a:pPr>
            <a:r>
              <a:rPr lang="en-US" sz="3000" b="0" i="0" u="none" strike="noStrike">
                <a:solidFill>
                  <a:srgbClr val="FC5230"/>
                </a:solidFill>
                <a:latin typeface="Gmarket Sans Medium"/>
              </a:rPr>
              <a:t>t.wnry </a:t>
            </a:r>
            <a:r>
              <a:rPr lang="ko-KR" sz="3000" b="0" i="0" u="none" strike="noStrike">
                <a:solidFill>
                  <a:srgbClr val="FC5230"/>
                </a:solidFill>
                <a:ea typeface="Gmarket Sans Medium"/>
              </a:rPr>
              <a:t>암호화</a:t>
            </a:r>
            <a:r>
              <a:rPr lang="en-US" sz="3000" b="0" i="0" u="none" strike="noStrike">
                <a:solidFill>
                  <a:srgbClr val="FC5230"/>
                </a:solidFill>
                <a:latin typeface="Gmarket Sans Medium"/>
              </a:rPr>
              <a:t> </a:t>
            </a:r>
            <a:r>
              <a:rPr lang="ko-KR" sz="3000" b="0" i="0" u="none" strike="noStrike">
                <a:solidFill>
                  <a:srgbClr val="FC5230"/>
                </a:solidFill>
                <a:ea typeface="Gmarket Sans Medium"/>
              </a:rPr>
              <a:t>모듈</a:t>
            </a:r>
            <a:r>
              <a:rPr lang="en-US" sz="3000" b="0" i="0" u="none" strike="noStrike">
                <a:solidFill>
                  <a:srgbClr val="FC5230"/>
                </a:solidFill>
                <a:latin typeface="Gmarket Sans Medium"/>
              </a:rPr>
              <a:t> </a:t>
            </a:r>
            <a:r>
              <a:rPr lang="ko-KR" sz="3000" b="0" i="0" u="none" strike="noStrike">
                <a:solidFill>
                  <a:srgbClr val="FC5230"/>
                </a:solidFill>
                <a:ea typeface="Gmarket Sans Medium"/>
              </a:rPr>
              <a:t>실행</a:t>
            </a:r>
            <a:r>
              <a:rPr lang="en-US" sz="3000" b="0" i="0" u="none" strike="noStrike">
                <a:solidFill>
                  <a:srgbClr val="FC5230"/>
                </a:solidFill>
                <a:latin typeface="Gmarket Sans Medium"/>
              </a:rPr>
              <a:t> == </a:t>
            </a:r>
            <a:r>
              <a:rPr lang="ko-KR" sz="3000" b="0" i="0" u="none" strike="noStrike">
                <a:solidFill>
                  <a:srgbClr val="FC5230"/>
                </a:solidFill>
                <a:ea typeface="Gmarket Sans Medium"/>
              </a:rPr>
              <a:t>파일</a:t>
            </a:r>
            <a:r>
              <a:rPr lang="en-US" sz="3000" b="0" i="0" u="none" strike="noStrike">
                <a:solidFill>
                  <a:srgbClr val="FC5230"/>
                </a:solidFill>
                <a:latin typeface="Gmarket Sans Medium"/>
              </a:rPr>
              <a:t> </a:t>
            </a:r>
            <a:r>
              <a:rPr lang="ko-KR" sz="3000" b="0" i="0" u="none" strike="noStrike">
                <a:solidFill>
                  <a:srgbClr val="FC5230"/>
                </a:solidFill>
                <a:ea typeface="Gmarket Sans Medium"/>
              </a:rPr>
              <a:t>복호화</a:t>
            </a:r>
            <a:r>
              <a:rPr lang="en-US" sz="3000" b="0" i="0" u="none" strike="noStrike">
                <a:solidFill>
                  <a:srgbClr val="FC5230"/>
                </a:solidFill>
                <a:latin typeface="Gmarket Sans Medium"/>
              </a:rPr>
              <a:t> </a:t>
            </a:r>
            <a:r>
              <a:rPr lang="ko-KR" sz="3000" b="0" i="0" u="none" strike="noStrike">
                <a:solidFill>
                  <a:srgbClr val="FC5230"/>
                </a:solidFill>
                <a:ea typeface="Gmarket Sans Medium"/>
              </a:rPr>
              <a:t>과정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2057400" y="7239000"/>
            <a:ext cx="5981700" cy="2133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3000" b="0" i="0" u="none" strike="noStrike">
                <a:solidFill>
                  <a:srgbClr val="000000"/>
                </a:solidFill>
                <a:ea typeface="Gmarket Sans Medium"/>
              </a:rPr>
              <a:t>워너크라이의</a:t>
            </a:r>
            <a:r>
              <a:rPr lang="en-US" sz="30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Gmarket Sans Medium"/>
              </a:rPr>
              <a:t>암호화</a:t>
            </a:r>
            <a:r>
              <a:rPr lang="en-US" sz="30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Gmarket Sans Medium"/>
              </a:rPr>
              <a:t>공격</a:t>
            </a:r>
            <a:r>
              <a:rPr lang="en-US" sz="30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Gmarket Sans Medium"/>
              </a:rPr>
              <a:t>과정</a:t>
            </a:r>
          </a:p>
          <a:p>
            <a:pPr marL="342900" lvl="0" indent="-342900" algn="l">
              <a:lnSpc>
                <a:spcPct val="99600"/>
              </a:lnSpc>
              <a:buAutoNum type="arabicPeriod"/>
            </a:pPr>
            <a:r>
              <a:rPr lang="en-US" sz="3000" b="0" i="0" u="none" strike="noStrike">
                <a:solidFill>
                  <a:srgbClr val="000000"/>
                </a:solidFill>
                <a:latin typeface="Gmarket Sans Medium"/>
              </a:rPr>
              <a:t>mssecsvc.exe</a:t>
            </a:r>
          </a:p>
          <a:p>
            <a:pPr marL="342900" lvl="0" indent="-342900" algn="l">
              <a:lnSpc>
                <a:spcPct val="99600"/>
              </a:lnSpc>
              <a:buAutoNum type="arabicPeriod"/>
            </a:pPr>
            <a:r>
              <a:rPr lang="en-US" sz="3000" b="0" i="0" u="none" strike="noStrike">
                <a:solidFill>
                  <a:srgbClr val="000000"/>
                </a:solidFill>
                <a:latin typeface="Gmarket Sans Medium"/>
              </a:rPr>
              <a:t>taskche.exe(1831.bin)</a:t>
            </a:r>
          </a:p>
          <a:p>
            <a:pPr marL="342900" lvl="0" indent="-342900" algn="l">
              <a:lnSpc>
                <a:spcPct val="99600"/>
              </a:lnSpc>
              <a:buAutoNum type="arabicPeriod"/>
            </a:pPr>
            <a:r>
              <a:rPr lang="en-US" sz="3000" b="0" i="0" u="none" strike="noStrike">
                <a:solidFill>
                  <a:srgbClr val="000000"/>
                </a:solidFill>
                <a:latin typeface="Gmarket Sans Medium"/>
              </a:rPr>
              <a:t>t.wnry(2058.XIA</a:t>
            </a:r>
            <a:r>
              <a:rPr lang="ko-KR" sz="3000" b="0" i="0" u="none" strike="noStrike">
                <a:solidFill>
                  <a:srgbClr val="000000"/>
                </a:solidFill>
                <a:ea typeface="Gmarket Sans Medium"/>
              </a:rPr>
              <a:t>에서</a:t>
            </a:r>
            <a:r>
              <a:rPr lang="en-US" sz="30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Gmarket Sans Medium"/>
              </a:rPr>
              <a:t>추출</a:t>
            </a:r>
            <a:r>
              <a:rPr lang="en-US" sz="3000" b="0" i="0" u="none" strike="noStrike">
                <a:solidFill>
                  <a:srgbClr val="000000"/>
                </a:solidFill>
                <a:latin typeface="Gmarket Sans Medium"/>
              </a:rPr>
              <a:t>)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4211300" y="3200400"/>
            <a:ext cx="3378200" cy="876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1800" b="0" i="0" u="none" strike="noStrike">
                <a:solidFill>
                  <a:srgbClr val="000000"/>
                </a:solidFill>
                <a:ea typeface="Gmarket Sans Medium"/>
              </a:rPr>
              <a:t>파일마다</a:t>
            </a:r>
            <a:r>
              <a:rPr lang="en-US" sz="1800" b="0" i="0" u="none" strike="noStrike">
                <a:solidFill>
                  <a:srgbClr val="000000"/>
                </a:solidFill>
                <a:latin typeface="Gmarket Sans Medium"/>
              </a:rPr>
              <a:t> AES</a:t>
            </a:r>
            <a:r>
              <a:rPr lang="ko-KR" sz="1800" b="0" i="0" u="none" strike="noStrike">
                <a:solidFill>
                  <a:srgbClr val="000000"/>
                </a:solidFill>
                <a:ea typeface="Gmarket Sans Medium"/>
              </a:rPr>
              <a:t>키</a:t>
            </a:r>
            <a:r>
              <a:rPr lang="en-US" sz="18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Gmarket Sans Medium"/>
              </a:rPr>
              <a:t>생성</a:t>
            </a:r>
          </a:p>
          <a:p>
            <a:pPr lvl="0" algn="l">
              <a:lnSpc>
                <a:spcPct val="99600"/>
              </a:lnSpc>
            </a:pPr>
            <a:r>
              <a:rPr lang="ko-KR" sz="1800" b="0" i="0" u="none" strike="noStrike">
                <a:solidFill>
                  <a:srgbClr val="000000"/>
                </a:solidFill>
                <a:ea typeface="Gmarket Sans Medium"/>
              </a:rPr>
              <a:t>암호화된</a:t>
            </a:r>
            <a:r>
              <a:rPr lang="en-US" sz="1800" b="0" i="0" u="none" strike="noStrike">
                <a:solidFill>
                  <a:srgbClr val="000000"/>
                </a:solidFill>
                <a:latin typeface="Gmarket Sans Medium"/>
              </a:rPr>
              <a:t> .WNCRY </a:t>
            </a:r>
            <a:r>
              <a:rPr lang="ko-KR" sz="1800" b="0" i="0" u="none" strike="noStrike">
                <a:solidFill>
                  <a:srgbClr val="000000"/>
                </a:solidFill>
                <a:ea typeface="Gmarket Sans Medium"/>
              </a:rPr>
              <a:t>파일</a:t>
            </a:r>
            <a:r>
              <a:rPr lang="en-US" sz="18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Gmarket Sans Medium"/>
              </a:rPr>
              <a:t>헤더에</a:t>
            </a:r>
            <a:r>
              <a:rPr lang="en-US" sz="1800" b="0" i="0" u="none" strike="noStrike">
                <a:solidFill>
                  <a:srgbClr val="000000"/>
                </a:solidFill>
                <a:latin typeface="Gmarket Sans Medium"/>
              </a:rPr>
              <a:t> RSA </a:t>
            </a:r>
            <a:r>
              <a:rPr lang="ko-KR" sz="1800" b="0" i="0" u="none" strike="noStrike">
                <a:solidFill>
                  <a:srgbClr val="000000"/>
                </a:solidFill>
                <a:ea typeface="Gmarket Sans Medium"/>
              </a:rPr>
              <a:t>암호화되어</a:t>
            </a:r>
            <a:r>
              <a:rPr lang="en-US" sz="18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Gmarket Sans Medium"/>
              </a:rPr>
              <a:t>존재</a:t>
            </a:r>
            <a:r>
              <a:rPr lang="en-US" sz="1800" b="0" i="0" u="none" strike="noStrike">
                <a:solidFill>
                  <a:srgbClr val="000000"/>
                </a:solidFill>
                <a:latin typeface="Gmarket Sans Medium"/>
              </a:rPr>
              <a:t> 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562100"/>
            <a:ext cx="176149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9652000"/>
            <a:ext cx="17614900" cy="254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2992100" y="9804400"/>
            <a:ext cx="42418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800" b="0" i="0" u="none" strike="noStrike">
                <a:solidFill>
                  <a:srgbClr val="000000"/>
                </a:solidFill>
                <a:latin typeface="LINE Seed Sans TH Regular"/>
              </a:rPr>
              <a:t>WANNASMILE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7284700" y="9817100"/>
            <a:ext cx="4826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800" b="0" i="0" u="none" strike="noStrike">
                <a:solidFill>
                  <a:srgbClr val="000000"/>
                </a:solidFill>
                <a:latin typeface="LINE Seed Sans TH Heavy"/>
              </a:rPr>
              <a:t>. 10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97500" y="0"/>
            <a:ext cx="190500" cy="15621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03600" y="0"/>
            <a:ext cx="2184400" cy="1562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9000" y="1727200"/>
            <a:ext cx="8470900" cy="4089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55700" y="6096000"/>
            <a:ext cx="8255000" cy="33782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04400" y="5956300"/>
            <a:ext cx="3441700" cy="36322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0"/>
            <a:ext cx="685800" cy="102870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4300" y="2108200"/>
            <a:ext cx="546100" cy="5461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8100" y="3314700"/>
            <a:ext cx="635000" cy="6350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8900" y="4699000"/>
            <a:ext cx="520700" cy="5207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52400" y="1828800"/>
            <a:ext cx="1104900" cy="9652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15900" y="2057400"/>
            <a:ext cx="546100" cy="5461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77800" y="889000"/>
            <a:ext cx="355600" cy="3556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3500" y="5969000"/>
            <a:ext cx="622300" cy="6223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rot="-5400000">
            <a:off x="5956300" y="5854700"/>
            <a:ext cx="7366000" cy="381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89000" y="5842000"/>
            <a:ext cx="16992600" cy="38100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>
            <a:off x="9931400" y="2768600"/>
            <a:ext cx="7721600" cy="2857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500" b="0" i="0" u="none" strike="noStrike" dirty="0">
                <a:solidFill>
                  <a:srgbClr val="000000"/>
                </a:solidFill>
                <a:latin typeface="Gmarket Sans Medium"/>
              </a:rPr>
              <a:t>.WNRY </a:t>
            </a:r>
            <a:r>
              <a:rPr lang="ko-KR" sz="2500" b="0" i="0" u="none" strike="noStrike" dirty="0">
                <a:solidFill>
                  <a:srgbClr val="000000"/>
                </a:solidFill>
                <a:ea typeface="Gmarket Sans Medium"/>
              </a:rPr>
              <a:t>파일</a:t>
            </a:r>
            <a:r>
              <a:rPr lang="en-US" sz="2500" b="0" i="0" u="none" strike="noStrike" dirty="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Gmarket Sans Medium"/>
              </a:rPr>
              <a:t>구조</a:t>
            </a:r>
          </a:p>
          <a:p>
            <a:pPr marL="342900" lvl="0" indent="-342900" algn="l">
              <a:lnSpc>
                <a:spcPct val="116199"/>
              </a:lnSpc>
              <a:buAutoNum type="arabicPeriod"/>
            </a:pPr>
            <a:r>
              <a:rPr lang="en-US" sz="2500" b="0" i="0" u="none" strike="noStrike" dirty="0">
                <a:solidFill>
                  <a:srgbClr val="FC5230"/>
                </a:solidFill>
                <a:latin typeface="Gmarket Sans Medium"/>
              </a:rPr>
              <a:t>12</a:t>
            </a:r>
            <a:r>
              <a:rPr lang="ko-KR" sz="2500" b="0" i="0" u="none" strike="noStrike" dirty="0">
                <a:solidFill>
                  <a:srgbClr val="FC5230"/>
                </a:solidFill>
                <a:ea typeface="Gmarket Sans Medium"/>
              </a:rPr>
              <a:t>바이트</a:t>
            </a:r>
            <a:r>
              <a:rPr lang="ko-KR" sz="2500" b="0" i="0" u="none" strike="noStrike" dirty="0">
                <a:solidFill>
                  <a:srgbClr val="000000"/>
                </a:solidFill>
                <a:ea typeface="Gmarket Sans Medium"/>
              </a:rPr>
              <a:t>까지는</a:t>
            </a:r>
            <a:r>
              <a:rPr lang="en-US" sz="2500" b="0" i="0" u="none" strike="noStrike" dirty="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Gmarket Sans Medium"/>
              </a:rPr>
              <a:t>파일</a:t>
            </a:r>
            <a:r>
              <a:rPr lang="en-US" sz="2500" b="0" i="0" u="none" strike="noStrike" dirty="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Gmarket Sans Medium"/>
              </a:rPr>
              <a:t>헤더</a:t>
            </a:r>
          </a:p>
          <a:p>
            <a:pPr marL="342900" lvl="0" indent="-342900" algn="l">
              <a:lnSpc>
                <a:spcPct val="116199"/>
              </a:lnSpc>
              <a:buAutoNum type="arabicPeriod"/>
            </a:pPr>
            <a:r>
              <a:rPr lang="en-US" sz="2500" b="0" i="0" u="none" strike="noStrike" dirty="0">
                <a:solidFill>
                  <a:srgbClr val="FC5230"/>
                </a:solidFill>
                <a:latin typeface="Gmarket Sans Medium"/>
              </a:rPr>
              <a:t>12~268</a:t>
            </a:r>
            <a:r>
              <a:rPr lang="ko-KR" sz="2500" b="0" i="0" u="none" strike="noStrike" dirty="0" err="1">
                <a:solidFill>
                  <a:srgbClr val="FC5230"/>
                </a:solidFill>
                <a:ea typeface="Gmarket Sans Medium"/>
              </a:rPr>
              <a:t>바이트</a:t>
            </a:r>
            <a:r>
              <a:rPr lang="ko-KR" sz="2500" b="0" i="0" u="none" strike="noStrike" dirty="0" err="1">
                <a:solidFill>
                  <a:srgbClr val="000000"/>
                </a:solidFill>
                <a:ea typeface="Gmarket Sans Medium"/>
              </a:rPr>
              <a:t>까지가</a:t>
            </a:r>
            <a:r>
              <a:rPr lang="en-US" sz="2500" b="0" i="0" u="none" strike="noStrike" dirty="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Gmarket Sans Medium"/>
              </a:rPr>
              <a:t>암호화된</a:t>
            </a:r>
            <a:r>
              <a:rPr lang="en-US" sz="2500" b="0" i="0" u="none" strike="noStrike" dirty="0">
                <a:solidFill>
                  <a:srgbClr val="000000"/>
                </a:solidFill>
                <a:latin typeface="Gmarket Sans Medium"/>
              </a:rPr>
              <a:t> AES</a:t>
            </a:r>
            <a:r>
              <a:rPr lang="ko-KR" sz="2500" b="0" i="0" u="none" strike="noStrike" dirty="0">
                <a:solidFill>
                  <a:srgbClr val="000000"/>
                </a:solidFill>
                <a:ea typeface="Gmarket Sans Medium"/>
              </a:rPr>
              <a:t>키</a:t>
            </a:r>
            <a:br>
              <a:rPr lang="ko-KR" sz="2500" b="0" i="0" u="none" strike="noStrike" dirty="0">
                <a:solidFill>
                  <a:srgbClr val="000000"/>
                </a:solidFill>
                <a:ea typeface="Gmarket Sans Medium"/>
              </a:rPr>
            </a:br>
            <a:r>
              <a:rPr lang="en-US" sz="2000" b="0" i="0" u="none" strike="noStrike" dirty="0">
                <a:solidFill>
                  <a:srgbClr val="000000"/>
                </a:solidFill>
                <a:latin typeface="Gmarket Sans Medium"/>
              </a:rPr>
              <a:t>decryptAESkey_4019E1</a:t>
            </a:r>
            <a:r>
              <a:rPr lang="ko-KR" sz="2000" b="0" i="0" u="none" strike="noStrike" dirty="0">
                <a:solidFill>
                  <a:srgbClr val="000000"/>
                </a:solidFill>
                <a:ea typeface="Gmarket Sans Medium"/>
              </a:rPr>
              <a:t>에서</a:t>
            </a:r>
            <a:r>
              <a:rPr lang="en-US" sz="2000" b="0" i="0" u="none" strike="noStrike" dirty="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000" b="0" i="0" u="none" strike="noStrike" dirty="0">
                <a:solidFill>
                  <a:srgbClr val="000000"/>
                </a:solidFill>
                <a:ea typeface="Gmarket Sans Medium"/>
              </a:rPr>
              <a:t>키를</a:t>
            </a:r>
            <a:r>
              <a:rPr lang="en-US" sz="2000" b="0" i="0" u="none" strike="noStrike" dirty="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000" b="0" i="0" u="none" strike="noStrike" dirty="0">
                <a:solidFill>
                  <a:srgbClr val="000000"/>
                </a:solidFill>
                <a:ea typeface="Gmarket Sans Medium"/>
              </a:rPr>
              <a:t>복호화</a:t>
            </a:r>
          </a:p>
          <a:p>
            <a:pPr marL="342900" lvl="0" indent="-342900" algn="l">
              <a:lnSpc>
                <a:spcPct val="116199"/>
              </a:lnSpc>
              <a:buAutoNum type="arabicPeriod"/>
            </a:pPr>
            <a:r>
              <a:rPr lang="en-US" sz="2500" b="0" i="0" u="none" strike="noStrike" dirty="0">
                <a:solidFill>
                  <a:srgbClr val="FC5230"/>
                </a:solidFill>
                <a:latin typeface="Gmarket Sans Medium"/>
              </a:rPr>
              <a:t>280~</a:t>
            </a:r>
            <a:r>
              <a:rPr lang="ko-KR" sz="2500" b="0" i="0" u="none" strike="noStrike" dirty="0">
                <a:solidFill>
                  <a:srgbClr val="FC5230"/>
                </a:solidFill>
                <a:ea typeface="Gmarket Sans Medium"/>
              </a:rPr>
              <a:t>끝</a:t>
            </a:r>
            <a:r>
              <a:rPr lang="ko-KR" sz="2500" b="0" i="0" u="none" strike="noStrike" dirty="0">
                <a:solidFill>
                  <a:srgbClr val="000000"/>
                </a:solidFill>
                <a:ea typeface="Gmarket Sans Medium"/>
              </a:rPr>
              <a:t>까지</a:t>
            </a:r>
            <a:r>
              <a:rPr lang="en-US" sz="2500" b="0" i="0" u="none" strike="noStrike" dirty="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Gmarket Sans Medium"/>
              </a:rPr>
              <a:t>암호화된</a:t>
            </a:r>
            <a:r>
              <a:rPr lang="en-US" sz="2500" b="0" i="0" u="none" strike="noStrike" dirty="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Gmarket Sans Medium"/>
              </a:rPr>
              <a:t>파일</a:t>
            </a:r>
            <a:r>
              <a:rPr lang="en-US" sz="2500" b="0" i="0" u="none" strike="noStrike" dirty="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Gmarket Sans Medium"/>
              </a:rPr>
              <a:t>내용</a:t>
            </a:r>
            <a:br>
              <a:rPr lang="ko-KR" sz="2500" b="0" i="0" u="none" strike="noStrike" dirty="0">
                <a:solidFill>
                  <a:srgbClr val="000000"/>
                </a:solidFill>
                <a:ea typeface="Gmarket Sans Medium"/>
              </a:rPr>
            </a:br>
            <a:r>
              <a:rPr lang="en-US" sz="2000" b="0" i="0" u="none" strike="noStrike" dirty="0">
                <a:solidFill>
                  <a:srgbClr val="000000"/>
                </a:solidFill>
                <a:latin typeface="Gmarket Sans Medium"/>
              </a:rPr>
              <a:t>AES_EncryptDecrypt_403A77</a:t>
            </a:r>
            <a:r>
              <a:rPr lang="ko-KR" sz="2000" b="0" i="0" u="none" strike="noStrike" dirty="0">
                <a:solidFill>
                  <a:srgbClr val="000000"/>
                </a:solidFill>
                <a:ea typeface="Gmarket Sans Medium"/>
              </a:rPr>
              <a:t>에서</a:t>
            </a:r>
            <a:r>
              <a:rPr lang="en-US" sz="2000" b="0" i="0" u="none" strike="noStrike" dirty="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000" b="0" i="0" u="none" strike="noStrike" dirty="0">
                <a:solidFill>
                  <a:srgbClr val="000000"/>
                </a:solidFill>
                <a:ea typeface="Gmarket Sans Medium"/>
              </a:rPr>
              <a:t>내용</a:t>
            </a:r>
            <a:r>
              <a:rPr lang="en-US" sz="2000" b="0" i="0" u="none" strike="noStrike" dirty="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000" b="0" i="0" u="none" strike="noStrike" dirty="0">
                <a:solidFill>
                  <a:srgbClr val="000000"/>
                </a:solidFill>
                <a:ea typeface="Gmarket Sans Medium"/>
              </a:rPr>
              <a:t>복호화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3385800" y="9042400"/>
            <a:ext cx="33909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3000" b="0" i="0" u="none" strike="noStrike">
                <a:solidFill>
                  <a:srgbClr val="000000"/>
                </a:solidFill>
                <a:ea typeface="Gmarket Sans Medium"/>
              </a:rPr>
              <a:t>하드코딩된</a:t>
            </a:r>
            <a:r>
              <a:rPr lang="en-US" sz="3000" b="0" i="0" u="none" strike="noStrike">
                <a:solidFill>
                  <a:srgbClr val="000000"/>
                </a:solidFill>
                <a:latin typeface="Gmarket Sans Medium"/>
              </a:rPr>
              <a:t> RSA</a:t>
            </a:r>
            <a:r>
              <a:rPr lang="ko-KR" sz="3000" b="0" i="0" u="none" strike="noStrike">
                <a:solidFill>
                  <a:srgbClr val="000000"/>
                </a:solidFill>
                <a:ea typeface="Gmarket Sans Medium"/>
              </a:rPr>
              <a:t>키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5" name="TextBox 25"/>
          <p:cNvSpPr txBox="1"/>
          <p:nvPr/>
        </p:nvSpPr>
        <p:spPr>
          <a:xfrm>
            <a:off x="6172200" y="1765300"/>
            <a:ext cx="6438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600" b="0" i="0" u="none" strike="noStrike">
                <a:solidFill>
                  <a:srgbClr val="000000">
                    <a:alpha val="70196"/>
                  </a:srgbClr>
                </a:solidFill>
                <a:latin typeface="Gmarket Sans Light"/>
              </a:rPr>
              <a:t>WannaCry </a:t>
            </a:r>
            <a:r>
              <a:rPr lang="ko-KR" sz="1600" b="0" i="0" u="none" strike="noStrike">
                <a:solidFill>
                  <a:srgbClr val="000000">
                    <a:alpha val="70196"/>
                  </a:srgbClr>
                </a:solidFill>
                <a:ea typeface="Gmarket Sans Light"/>
              </a:rPr>
              <a:t>랜섬웨어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5207000" y="685800"/>
            <a:ext cx="83312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41500"/>
              </a:lnSpc>
            </a:pPr>
            <a:r>
              <a:rPr lang="ko-KR" sz="7000" b="0" i="0" u="none" strike="noStrike" spc="-200">
                <a:solidFill>
                  <a:srgbClr val="000000"/>
                </a:solidFill>
                <a:ea typeface="Gmarket Sans Bold"/>
              </a:rPr>
              <a:t>파일</a:t>
            </a:r>
            <a:r>
              <a:rPr lang="en-US" sz="7000" b="0" i="0" u="none" strike="noStrike" spc="-200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7000" b="0" i="0" u="none" strike="noStrike" spc="-200">
                <a:solidFill>
                  <a:srgbClr val="000000"/>
                </a:solidFill>
                <a:ea typeface="Gmarket Sans Bold"/>
              </a:rPr>
              <a:t>복호화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562100"/>
            <a:ext cx="176149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9652000"/>
            <a:ext cx="17614900" cy="25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685800" cy="10287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00" y="2108200"/>
            <a:ext cx="546100" cy="5461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00" y="3314700"/>
            <a:ext cx="635000" cy="635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900" y="4699000"/>
            <a:ext cx="520700" cy="520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2400" y="1828800"/>
            <a:ext cx="1104900" cy="9652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5900" y="2057400"/>
            <a:ext cx="546100" cy="5461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2992100" y="9804400"/>
            <a:ext cx="42418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800" b="0" i="0" u="none" strike="noStrike">
                <a:solidFill>
                  <a:srgbClr val="000000"/>
                </a:solidFill>
                <a:latin typeface="LINE Seed Sans TH Regular"/>
              </a:rPr>
              <a:t>WANNASMILE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7284700" y="9817100"/>
            <a:ext cx="4826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800" b="0" i="0" u="none" strike="noStrike">
                <a:solidFill>
                  <a:srgbClr val="000000"/>
                </a:solidFill>
                <a:latin typeface="LINE Seed Sans TH Heavy"/>
              </a:rPr>
              <a:t>. 11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7800" y="889000"/>
            <a:ext cx="355600" cy="3556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15" name="TextBox 15"/>
          <p:cNvSpPr txBox="1"/>
          <p:nvPr/>
        </p:nvSpPr>
        <p:spPr>
          <a:xfrm>
            <a:off x="6172200" y="1765300"/>
            <a:ext cx="6438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600" b="0" i="0" u="none" strike="noStrike">
                <a:solidFill>
                  <a:srgbClr val="000000">
                    <a:alpha val="70196"/>
                  </a:srgbClr>
                </a:solidFill>
                <a:latin typeface="Gmarket Sans Light"/>
              </a:rPr>
              <a:t>WannaCry </a:t>
            </a:r>
            <a:r>
              <a:rPr lang="ko-KR" sz="1600" b="0" i="0" u="none" strike="noStrike">
                <a:solidFill>
                  <a:srgbClr val="000000">
                    <a:alpha val="70196"/>
                  </a:srgbClr>
                </a:solidFill>
                <a:ea typeface="Gmarket Sans Light"/>
              </a:rPr>
              <a:t>랜섬웨어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207000" y="685800"/>
            <a:ext cx="83312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41500"/>
              </a:lnSpc>
            </a:pPr>
            <a:r>
              <a:rPr lang="ko-KR" sz="7000" b="0" i="0" u="none" strike="noStrike" spc="-200">
                <a:solidFill>
                  <a:srgbClr val="000000"/>
                </a:solidFill>
                <a:ea typeface="Gmarket Sans Bold"/>
              </a:rPr>
              <a:t>파일</a:t>
            </a:r>
            <a:r>
              <a:rPr lang="en-US" sz="7000" b="0" i="0" u="none" strike="noStrike" spc="-200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7000" b="0" i="0" u="none" strike="noStrike" spc="-200">
                <a:solidFill>
                  <a:srgbClr val="000000"/>
                </a:solidFill>
                <a:ea typeface="Gmarket Sans Bold"/>
              </a:rPr>
              <a:t>복호화</a:t>
            </a:r>
          </a:p>
        </p:txBody>
      </p:sp>
      <p:pic>
        <p:nvPicPr>
          <p:cNvPr id="17" name="Picture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097500" y="0"/>
            <a:ext cx="190500" cy="15621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6103600" y="0"/>
            <a:ext cx="2184400" cy="15621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17600" y="1879600"/>
            <a:ext cx="5130800" cy="6985000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1257300" y="9029700"/>
            <a:ext cx="48641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3000" b="0" i="0" u="none" strike="noStrike">
                <a:solidFill>
                  <a:srgbClr val="000000"/>
                </a:solidFill>
                <a:latin typeface="Gmarket Sans Medium"/>
              </a:rPr>
              <a:t>t.wnry </a:t>
            </a:r>
            <a:r>
              <a:rPr lang="ko-KR" sz="3000" b="0" i="0" u="none" strike="noStrike">
                <a:solidFill>
                  <a:srgbClr val="000000"/>
                </a:solidFill>
                <a:ea typeface="Gmarket Sans Medium"/>
              </a:rPr>
              <a:t>파일</a:t>
            </a:r>
            <a:r>
              <a:rPr lang="en-US" sz="30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Gmarket Sans Medium"/>
              </a:rPr>
              <a:t>추출</a:t>
            </a:r>
            <a:r>
              <a:rPr lang="en-US" sz="30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Gmarket Sans Medium"/>
              </a:rPr>
              <a:t>및</a:t>
            </a:r>
            <a:r>
              <a:rPr lang="en-US" sz="30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Gmarket Sans Medium"/>
              </a:rPr>
              <a:t>복호화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7188200" y="5143500"/>
            <a:ext cx="10223500" cy="3733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3500" b="0" i="0" u="none" strike="noStrike">
                <a:solidFill>
                  <a:srgbClr val="000000"/>
                </a:solidFill>
                <a:ea typeface="Gmarket Sans Medium"/>
              </a:rPr>
              <a:t>코드</a:t>
            </a:r>
            <a:r>
              <a:rPr lang="en-US" sz="35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500" b="0" i="0" u="none" strike="noStrike">
                <a:solidFill>
                  <a:srgbClr val="000000"/>
                </a:solidFill>
                <a:ea typeface="Gmarket Sans Medium"/>
              </a:rPr>
              <a:t>실행으로</a:t>
            </a:r>
            <a:r>
              <a:rPr lang="en-US" sz="35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500" b="0" i="0" u="none" strike="noStrike">
                <a:solidFill>
                  <a:srgbClr val="000000"/>
                </a:solidFill>
                <a:ea typeface="Gmarket Sans Medium"/>
              </a:rPr>
              <a:t>추출되는</a:t>
            </a:r>
            <a:r>
              <a:rPr lang="en-US" sz="35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500" b="0" i="0" u="none" strike="noStrike">
                <a:solidFill>
                  <a:srgbClr val="000000"/>
                </a:solidFill>
                <a:ea typeface="Gmarket Sans Medium"/>
              </a:rPr>
              <a:t>파일들</a:t>
            </a:r>
          </a:p>
          <a:p>
            <a:pPr lvl="0" algn="l">
              <a:lnSpc>
                <a:spcPct val="116199"/>
              </a:lnSpc>
            </a:pPr>
            <a:endParaRPr lang="ko-KR" sz="3500" b="0" i="0" u="none" strike="noStrike">
              <a:solidFill>
                <a:srgbClr val="000000"/>
              </a:solidFill>
              <a:ea typeface="Gmarket Sans Medium"/>
            </a:endParaRPr>
          </a:p>
          <a:p>
            <a:pPr marL="342900" lvl="0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en-US" sz="3500" b="0" i="0" u="none" strike="noStrike">
                <a:solidFill>
                  <a:srgbClr val="000000"/>
                </a:solidFill>
                <a:latin typeface="Gmarket Sans Medium"/>
              </a:rPr>
              <a:t>t.wnry </a:t>
            </a:r>
            <a:r>
              <a:rPr lang="ko-KR" sz="3500" b="0" i="0" u="none" strike="noStrike">
                <a:solidFill>
                  <a:srgbClr val="000000"/>
                </a:solidFill>
                <a:ea typeface="Gmarket Sans Medium"/>
              </a:rPr>
              <a:t>파일</a:t>
            </a:r>
            <a:r>
              <a:rPr lang="en-US" sz="35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500" b="0" i="0" u="none" strike="noStrike">
                <a:solidFill>
                  <a:srgbClr val="000000"/>
                </a:solidFill>
                <a:ea typeface="Gmarket Sans Medium"/>
              </a:rPr>
              <a:t>헤더에</a:t>
            </a:r>
            <a:r>
              <a:rPr lang="en-US" sz="35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500" b="0" i="0" u="none" strike="noStrike">
                <a:solidFill>
                  <a:srgbClr val="000000"/>
                </a:solidFill>
                <a:ea typeface="Gmarket Sans Medium"/>
              </a:rPr>
              <a:t>존재하는</a:t>
            </a:r>
            <a:r>
              <a:rPr lang="en-US" sz="35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500" b="0" i="0" u="none" strike="noStrike">
                <a:solidFill>
                  <a:srgbClr val="000000"/>
                </a:solidFill>
                <a:ea typeface="Gmarket Sans Medium"/>
              </a:rPr>
              <a:t>암호화된</a:t>
            </a:r>
            <a:r>
              <a:rPr lang="en-US" sz="3500" b="0" i="0" u="none" strike="noStrike">
                <a:solidFill>
                  <a:srgbClr val="000000"/>
                </a:solidFill>
                <a:latin typeface="Gmarket Sans Medium"/>
              </a:rPr>
              <a:t> AES </a:t>
            </a:r>
            <a:r>
              <a:rPr lang="ko-KR" sz="3500" b="0" i="0" u="none" strike="noStrike">
                <a:solidFill>
                  <a:srgbClr val="000000"/>
                </a:solidFill>
                <a:ea typeface="Gmarket Sans Medium"/>
              </a:rPr>
              <a:t>키</a:t>
            </a:r>
          </a:p>
          <a:p>
            <a:pPr marL="342900" lvl="0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sz="3500" b="0" i="0" u="none" strike="noStrike">
                <a:solidFill>
                  <a:srgbClr val="000000"/>
                </a:solidFill>
                <a:ea typeface="Gmarket Sans Medium"/>
              </a:rPr>
              <a:t>암호화된</a:t>
            </a:r>
            <a:r>
              <a:rPr lang="en-US" sz="3500" b="0" i="0" u="none" strike="noStrike">
                <a:solidFill>
                  <a:srgbClr val="000000"/>
                </a:solidFill>
                <a:latin typeface="Gmarket Sans Medium"/>
              </a:rPr>
              <a:t> t.wnry </a:t>
            </a:r>
            <a:r>
              <a:rPr lang="ko-KR" sz="3500" b="0" i="0" u="none" strike="noStrike">
                <a:solidFill>
                  <a:srgbClr val="000000"/>
                </a:solidFill>
                <a:ea typeface="Gmarket Sans Medium"/>
              </a:rPr>
              <a:t>파일</a:t>
            </a:r>
            <a:r>
              <a:rPr lang="en-US" sz="35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500" b="0" i="0" u="none" strike="noStrike">
                <a:solidFill>
                  <a:srgbClr val="000000"/>
                </a:solidFill>
                <a:ea typeface="Gmarket Sans Medium"/>
              </a:rPr>
              <a:t>내용</a:t>
            </a:r>
          </a:p>
          <a:p>
            <a:pPr marL="342900" lvl="0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sz="3500" b="0" i="0" u="none" strike="noStrike">
                <a:solidFill>
                  <a:srgbClr val="000000"/>
                </a:solidFill>
                <a:ea typeface="Gmarket Sans Medium"/>
              </a:rPr>
              <a:t>복호화된</a:t>
            </a:r>
            <a:r>
              <a:rPr lang="en-US" sz="3500" b="0" i="0" u="none" strike="noStrike">
                <a:solidFill>
                  <a:srgbClr val="000000"/>
                </a:solidFill>
                <a:latin typeface="Gmarket Sans Medium"/>
              </a:rPr>
              <a:t> AES </a:t>
            </a:r>
            <a:r>
              <a:rPr lang="ko-KR" sz="3500" b="0" i="0" u="none" strike="noStrike">
                <a:solidFill>
                  <a:srgbClr val="000000"/>
                </a:solidFill>
                <a:ea typeface="Gmarket Sans Medium"/>
              </a:rPr>
              <a:t>키</a:t>
            </a:r>
          </a:p>
          <a:p>
            <a:pPr marL="342900" lvl="0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sz="3500" b="0" i="0" u="none" strike="noStrike">
                <a:solidFill>
                  <a:srgbClr val="000000"/>
                </a:solidFill>
                <a:ea typeface="Gmarket Sans Medium"/>
              </a:rPr>
              <a:t>복호화된</a:t>
            </a:r>
            <a:r>
              <a:rPr lang="en-US" sz="3500" b="0" i="0" u="none" strike="noStrike">
                <a:solidFill>
                  <a:srgbClr val="000000"/>
                </a:solidFill>
                <a:latin typeface="Gmarket Sans Medium"/>
              </a:rPr>
              <a:t> t.wnry </a:t>
            </a:r>
            <a:r>
              <a:rPr lang="ko-KR" sz="3500" b="0" i="0" u="none" strike="noStrike">
                <a:solidFill>
                  <a:srgbClr val="000000"/>
                </a:solidFill>
                <a:ea typeface="Gmarket Sans Medium"/>
              </a:rPr>
              <a:t>파일</a:t>
            </a:r>
            <a:r>
              <a:rPr lang="en-US" sz="35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500" b="0" i="0" u="none" strike="noStrike">
                <a:solidFill>
                  <a:srgbClr val="000000"/>
                </a:solidFill>
                <a:ea typeface="Gmarket Sans Medium"/>
              </a:rPr>
              <a:t>내용</a:t>
            </a:r>
          </a:p>
        </p:txBody>
      </p:sp>
      <p:pic>
        <p:nvPicPr>
          <p:cNvPr id="22" name="Picture 2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086600" y="2908300"/>
            <a:ext cx="2057400" cy="20574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3500" y="5969000"/>
            <a:ext cx="622300" cy="6223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-5400000">
            <a:off x="3060700" y="5600700"/>
            <a:ext cx="7366000" cy="381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rot="-60000">
            <a:off x="6845300" y="6019800"/>
            <a:ext cx="11061700" cy="381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562100"/>
            <a:ext cx="176149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9652000"/>
            <a:ext cx="17614900" cy="254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2992100" y="9804400"/>
            <a:ext cx="42418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800" b="0" i="0" u="none" strike="noStrike">
                <a:solidFill>
                  <a:srgbClr val="000000"/>
                </a:solidFill>
                <a:latin typeface="LINE Seed Sans TH Regular"/>
              </a:rPr>
              <a:t>WANNASMILE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7" name="TextBox 7"/>
          <p:cNvSpPr txBox="1"/>
          <p:nvPr/>
        </p:nvSpPr>
        <p:spPr>
          <a:xfrm>
            <a:off x="6172200" y="1765300"/>
            <a:ext cx="6438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600" b="0" i="0" u="none" strike="noStrike">
                <a:solidFill>
                  <a:srgbClr val="000000">
                    <a:alpha val="70196"/>
                  </a:srgbClr>
                </a:solidFill>
                <a:latin typeface="Gmarket Sans Light"/>
              </a:rPr>
              <a:t>WannaCry </a:t>
            </a:r>
            <a:r>
              <a:rPr lang="ko-KR" sz="1600" b="0" i="0" u="none" strike="noStrike">
                <a:solidFill>
                  <a:srgbClr val="000000">
                    <a:alpha val="70196"/>
                  </a:srgbClr>
                </a:solidFill>
                <a:ea typeface="Gmarket Sans Light"/>
              </a:rPr>
              <a:t>대응방안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207000" y="685800"/>
            <a:ext cx="83312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41500"/>
              </a:lnSpc>
            </a:pPr>
            <a:r>
              <a:rPr lang="ko-KR" sz="7000" b="0" i="0" u="none" strike="noStrike" spc="-200">
                <a:solidFill>
                  <a:srgbClr val="000000"/>
                </a:solidFill>
                <a:ea typeface="Gmarket Sans Bold"/>
              </a:rPr>
              <a:t>플레이북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97500" y="0"/>
            <a:ext cx="190500" cy="1562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03600" y="0"/>
            <a:ext cx="2184400" cy="1562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685800" cy="102870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300" y="2108200"/>
            <a:ext cx="546100" cy="5461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100" y="3314700"/>
            <a:ext cx="635000" cy="6350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900" y="4699000"/>
            <a:ext cx="520700" cy="5207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2400" y="3263900"/>
            <a:ext cx="1104900" cy="9652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0800" y="5994400"/>
            <a:ext cx="622300" cy="6223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65100" y="3467100"/>
            <a:ext cx="584200" cy="5842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7800" y="889000"/>
            <a:ext cx="355600" cy="3556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13449300" y="3898900"/>
            <a:ext cx="4800600" cy="3873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500" b="1" i="0" u="none" strike="noStrike" dirty="0" err="1">
                <a:solidFill>
                  <a:srgbClr val="000000"/>
                </a:solidFill>
                <a:ea typeface="Gmarket Sans Medium"/>
              </a:rPr>
              <a:t>플레이북</a:t>
            </a:r>
            <a:r>
              <a:rPr lang="ko-KR" sz="2500" b="0" i="0" u="none" strike="noStrike" dirty="0" err="1">
                <a:solidFill>
                  <a:srgbClr val="000000"/>
                </a:solidFill>
                <a:ea typeface="Gmarket Sans Medium"/>
              </a:rPr>
              <a:t>이란</a:t>
            </a:r>
            <a:r>
              <a:rPr lang="en-US" sz="2500" b="0" i="0" u="none" strike="noStrike" dirty="0">
                <a:solidFill>
                  <a:srgbClr val="000000"/>
                </a:solidFill>
                <a:latin typeface="Gmarket Sans Medium"/>
              </a:rPr>
              <a:t>?</a:t>
            </a:r>
          </a:p>
          <a:p>
            <a:pPr lvl="0" algn="l">
              <a:lnSpc>
                <a:spcPct val="99600"/>
              </a:lnSpc>
            </a:pPr>
            <a:endParaRPr lang="en-US" sz="2500" b="0" i="0" u="none" strike="noStrike" dirty="0">
              <a:solidFill>
                <a:srgbClr val="000000"/>
              </a:solidFill>
              <a:latin typeface="Gmarket Sans Medium"/>
            </a:endParaRPr>
          </a:p>
          <a:p>
            <a:pPr lvl="0" algn="l">
              <a:lnSpc>
                <a:spcPct val="99600"/>
              </a:lnSpc>
            </a:pPr>
            <a:r>
              <a:rPr lang="ko-KR" sz="2500" b="0" i="0" u="none" strike="noStrike" dirty="0">
                <a:solidFill>
                  <a:srgbClr val="FC5230"/>
                </a:solidFill>
                <a:ea typeface="Gmarket Sans Medium"/>
              </a:rPr>
              <a:t>악성코드</a:t>
            </a:r>
            <a:r>
              <a:rPr lang="ko-KR" sz="2500" b="0" i="0" u="none" strike="noStrike" dirty="0">
                <a:solidFill>
                  <a:srgbClr val="000000"/>
                </a:solidFill>
                <a:ea typeface="Gmarket Sans Medium"/>
              </a:rPr>
              <a:t>가</a:t>
            </a:r>
            <a:r>
              <a:rPr lang="en-US" sz="2500" b="0" i="0" u="none" strike="noStrike" dirty="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Gmarket Sans Medium"/>
              </a:rPr>
              <a:t>탐지되거나</a:t>
            </a:r>
            <a:r>
              <a:rPr lang="en-US" sz="2500" b="0" i="0" u="none" strike="noStrike" dirty="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Gmarket Sans Medium"/>
              </a:rPr>
              <a:t>의심되는</a:t>
            </a:r>
            <a:r>
              <a:rPr lang="en-US" sz="2500" b="0" i="0" u="none" strike="noStrike" dirty="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Gmarket Sans Medium"/>
              </a:rPr>
              <a:t>상황에서</a:t>
            </a:r>
            <a:r>
              <a:rPr lang="en-US" sz="2500" b="0" i="0" u="none" strike="noStrike" dirty="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500" b="0" i="0" u="none" strike="noStrike" dirty="0">
                <a:solidFill>
                  <a:srgbClr val="FC5230"/>
                </a:solidFill>
                <a:ea typeface="Gmarket Sans Medium"/>
              </a:rPr>
              <a:t>대응</a:t>
            </a:r>
            <a:r>
              <a:rPr lang="ko-KR" sz="2500" b="0" i="0" u="none" strike="noStrike" dirty="0">
                <a:solidFill>
                  <a:srgbClr val="000000"/>
                </a:solidFill>
                <a:ea typeface="Gmarket Sans Medium"/>
              </a:rPr>
              <a:t>하기</a:t>
            </a:r>
            <a:r>
              <a:rPr lang="en-US" sz="2500" b="0" i="0" u="none" strike="noStrike" dirty="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Gmarket Sans Medium"/>
              </a:rPr>
              <a:t>위한</a:t>
            </a:r>
            <a:r>
              <a:rPr lang="en-US" sz="2500" b="0" i="0" u="none" strike="noStrike" dirty="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500" b="0" i="0" u="none" strike="noStrike" dirty="0">
                <a:solidFill>
                  <a:srgbClr val="FC5230"/>
                </a:solidFill>
                <a:ea typeface="Gmarket Sans Medium"/>
              </a:rPr>
              <a:t>표준화</a:t>
            </a:r>
            <a:r>
              <a:rPr lang="ko-KR" sz="2500" b="0" i="0" u="none" strike="noStrike" dirty="0">
                <a:solidFill>
                  <a:srgbClr val="000000"/>
                </a:solidFill>
                <a:ea typeface="Gmarket Sans Medium"/>
              </a:rPr>
              <a:t>된</a:t>
            </a:r>
            <a:r>
              <a:rPr lang="en-US" sz="2500" b="0" i="0" u="none" strike="noStrike" dirty="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Gmarket Sans Medium"/>
              </a:rPr>
              <a:t>절차와</a:t>
            </a:r>
            <a:r>
              <a:rPr lang="en-US" sz="2500" b="0" i="0" u="none" strike="noStrike" dirty="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Gmarket Sans Medium"/>
              </a:rPr>
              <a:t>행동</a:t>
            </a:r>
            <a:r>
              <a:rPr lang="en-US" sz="2500" b="0" i="0" u="none" strike="noStrike" dirty="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Gmarket Sans Medium"/>
              </a:rPr>
              <a:t>지침을</a:t>
            </a:r>
            <a:r>
              <a:rPr lang="en-US" sz="2500" b="0" i="0" u="none" strike="noStrike" dirty="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500" b="0" i="0" u="none" strike="noStrike" dirty="0">
                <a:solidFill>
                  <a:srgbClr val="FC5230"/>
                </a:solidFill>
                <a:ea typeface="Gmarket Sans Medium"/>
              </a:rPr>
              <a:t>문서화</a:t>
            </a:r>
            <a:r>
              <a:rPr lang="ko-KR" sz="2500" b="0" i="0" u="none" strike="noStrike" dirty="0">
                <a:solidFill>
                  <a:srgbClr val="000000"/>
                </a:solidFill>
                <a:ea typeface="Gmarket Sans Medium"/>
              </a:rPr>
              <a:t>한</a:t>
            </a:r>
            <a:r>
              <a:rPr lang="en-US" sz="2500" b="0" i="0" u="none" strike="noStrike" dirty="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Gmarket Sans Medium"/>
              </a:rPr>
              <a:t>것</a:t>
            </a:r>
          </a:p>
          <a:p>
            <a:pPr lvl="0" algn="l">
              <a:lnSpc>
                <a:spcPct val="99600"/>
              </a:lnSpc>
            </a:pPr>
            <a:endParaRPr lang="ko-KR" sz="2500" b="0" i="0" u="none" strike="noStrike" dirty="0">
              <a:solidFill>
                <a:srgbClr val="000000"/>
              </a:solidFill>
              <a:ea typeface="Gmarket Sans Medium"/>
            </a:endParaRPr>
          </a:p>
          <a:p>
            <a:pPr lvl="0" algn="l">
              <a:lnSpc>
                <a:spcPct val="99600"/>
              </a:lnSpc>
            </a:pPr>
            <a:endParaRPr lang="ko-KR" sz="2500" b="0" i="0" u="none" strike="noStrike" dirty="0">
              <a:solidFill>
                <a:srgbClr val="000000"/>
              </a:solidFill>
              <a:ea typeface="Gmarket Sans Medium"/>
            </a:endParaRPr>
          </a:p>
          <a:p>
            <a:pPr lvl="0" algn="l">
              <a:lnSpc>
                <a:spcPct val="99600"/>
              </a:lnSpc>
            </a:pPr>
            <a:r>
              <a:rPr lang="ko-KR" sz="2500" b="0" i="0" u="none" strike="noStrike" dirty="0">
                <a:solidFill>
                  <a:srgbClr val="FC5230"/>
                </a:solidFill>
                <a:ea typeface="Gmarket Sans Medium"/>
              </a:rPr>
              <a:t>분석</a:t>
            </a:r>
            <a:r>
              <a:rPr lang="en-US" sz="2500" b="0" i="0" u="none" strike="noStrike" dirty="0">
                <a:solidFill>
                  <a:srgbClr val="FC5230"/>
                </a:solidFill>
                <a:latin typeface="Gmarket Sans Medium"/>
              </a:rPr>
              <a:t> </a:t>
            </a:r>
            <a:r>
              <a:rPr lang="ko-KR" sz="2500" b="0" i="0" u="none" strike="noStrike" dirty="0">
                <a:solidFill>
                  <a:srgbClr val="FC5230"/>
                </a:solidFill>
                <a:ea typeface="Gmarket Sans Medium"/>
              </a:rPr>
              <a:t>결과</a:t>
            </a:r>
            <a:r>
              <a:rPr lang="ko-KR" sz="2500" b="0" i="0" u="none" strike="noStrike" dirty="0">
                <a:solidFill>
                  <a:srgbClr val="000000"/>
                </a:solidFill>
                <a:ea typeface="Gmarket Sans Medium"/>
              </a:rPr>
              <a:t>를</a:t>
            </a:r>
            <a:r>
              <a:rPr lang="en-US" sz="2500" b="0" i="0" u="none" strike="noStrike" dirty="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Gmarket Sans Medium"/>
              </a:rPr>
              <a:t>근거로</a:t>
            </a:r>
            <a:r>
              <a:rPr lang="en-US" sz="2500" b="0" i="0" u="none" strike="noStrike" dirty="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500" b="0" i="0" u="none" strike="noStrike" dirty="0" err="1">
                <a:solidFill>
                  <a:srgbClr val="000000"/>
                </a:solidFill>
                <a:ea typeface="Gmarket Sans Medium"/>
              </a:rPr>
              <a:t>플레이북</a:t>
            </a:r>
            <a:r>
              <a:rPr lang="en-US" sz="2500" b="0" i="0" u="none" strike="noStrike" dirty="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Gmarket Sans Medium"/>
              </a:rPr>
              <a:t>제작</a:t>
            </a:r>
          </a:p>
          <a:p>
            <a:pPr lvl="0" algn="l">
              <a:lnSpc>
                <a:spcPct val="99600"/>
              </a:lnSpc>
            </a:pPr>
            <a:endParaRPr lang="ko-KR" sz="2500" b="0" i="0" u="none" strike="noStrike" dirty="0">
              <a:solidFill>
                <a:srgbClr val="000000"/>
              </a:solidFill>
              <a:ea typeface="Gmarket Sans Medium"/>
            </a:endParaRPr>
          </a:p>
          <a:p>
            <a:pPr lvl="0" algn="l">
              <a:lnSpc>
                <a:spcPct val="99600"/>
              </a:lnSpc>
            </a:pPr>
            <a:r>
              <a:rPr lang="ko-KR" sz="2500" b="0" i="0" u="none" strike="noStrike" dirty="0">
                <a:solidFill>
                  <a:srgbClr val="000000"/>
                </a:solidFill>
                <a:ea typeface="Gmarket Sans Medium"/>
              </a:rPr>
              <a:t>세부</a:t>
            </a:r>
            <a:r>
              <a:rPr lang="en-US" sz="2500" b="0" i="0" u="none" strike="noStrike" dirty="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Gmarket Sans Medium"/>
              </a:rPr>
              <a:t>내용은</a:t>
            </a:r>
            <a:r>
              <a:rPr lang="en-US" sz="2500" b="0" i="0" u="none" strike="noStrike" dirty="0">
                <a:solidFill>
                  <a:srgbClr val="000000"/>
                </a:solidFill>
                <a:latin typeface="Gmarket Sans Medium"/>
              </a:rPr>
              <a:t> </a:t>
            </a:r>
            <a:r>
              <a:rPr lang="ko-KR" sz="2500" b="0" i="0" u="none" strike="noStrike" dirty="0">
                <a:solidFill>
                  <a:srgbClr val="FC5230"/>
                </a:solidFill>
                <a:ea typeface="Gmarket Sans Medium"/>
              </a:rPr>
              <a:t>분석</a:t>
            </a:r>
            <a:r>
              <a:rPr lang="en-US" sz="2500" b="0" i="0" u="none" strike="noStrike" dirty="0">
                <a:solidFill>
                  <a:srgbClr val="FC5230"/>
                </a:solidFill>
                <a:latin typeface="Gmarket Sans Medium"/>
              </a:rPr>
              <a:t> </a:t>
            </a:r>
            <a:r>
              <a:rPr lang="ko-KR" sz="2500" b="0" i="0" u="none" strike="noStrike" dirty="0">
                <a:solidFill>
                  <a:srgbClr val="FC5230"/>
                </a:solidFill>
                <a:ea typeface="Gmarket Sans Medium"/>
              </a:rPr>
              <a:t>결과</a:t>
            </a:r>
            <a:r>
              <a:rPr lang="ko-KR" sz="2500" b="0" i="0" u="none" strike="noStrike" dirty="0">
                <a:solidFill>
                  <a:srgbClr val="000000"/>
                </a:solidFill>
                <a:ea typeface="Gmarket Sans Medium"/>
              </a:rPr>
              <a:t>를</a:t>
            </a:r>
            <a:r>
              <a:rPr lang="en-US" sz="2500" b="0" i="0" u="none" strike="noStrike" dirty="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Gmarket Sans Medium"/>
              </a:rPr>
              <a:t>통해</a:t>
            </a:r>
            <a:r>
              <a:rPr lang="en-US" sz="2500" b="0" i="0" u="none" strike="noStrike" dirty="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Gmarket Sans Medium"/>
              </a:rPr>
              <a:t>제시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7284700" y="9817100"/>
            <a:ext cx="4826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800" b="0" i="0" u="none" strike="noStrike">
                <a:solidFill>
                  <a:srgbClr val="000000"/>
                </a:solidFill>
                <a:latin typeface="LINE Seed Sans TH Heavy"/>
              </a:rPr>
              <a:t>. 12</a:t>
            </a:r>
          </a:p>
        </p:txBody>
      </p:sp>
      <p:pic>
        <p:nvPicPr>
          <p:cNvPr id="21" name="Picture 2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73100" y="2070100"/>
            <a:ext cx="12560300" cy="76073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-5400000">
            <a:off x="9639300" y="5854700"/>
            <a:ext cx="7366000" cy="381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536700"/>
            <a:ext cx="176149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9626600"/>
            <a:ext cx="17614900" cy="254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2992100" y="9804400"/>
            <a:ext cx="42418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800" b="0" i="0" u="none" strike="noStrike">
                <a:solidFill>
                  <a:srgbClr val="000000"/>
                </a:solidFill>
                <a:latin typeface="LINE Seed Sans TH Regular"/>
              </a:rPr>
              <a:t>WANNASMILE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7" name="TextBox 7"/>
          <p:cNvSpPr txBox="1"/>
          <p:nvPr/>
        </p:nvSpPr>
        <p:spPr>
          <a:xfrm>
            <a:off x="6172200" y="1765300"/>
            <a:ext cx="6438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600" b="0" i="0" u="none" strike="noStrike">
                <a:solidFill>
                  <a:srgbClr val="000000">
                    <a:alpha val="70196"/>
                  </a:srgbClr>
                </a:solidFill>
                <a:latin typeface="Gmarket Sans Light"/>
              </a:rPr>
              <a:t>WannaCry </a:t>
            </a:r>
            <a:r>
              <a:rPr lang="ko-KR" sz="1600" b="0" i="0" u="none" strike="noStrike">
                <a:solidFill>
                  <a:srgbClr val="000000">
                    <a:alpha val="70196"/>
                  </a:srgbClr>
                </a:solidFill>
                <a:ea typeface="Gmarket Sans Light"/>
              </a:rPr>
              <a:t>대응방안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207000" y="685800"/>
            <a:ext cx="83312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41500"/>
              </a:lnSpc>
            </a:pPr>
            <a:r>
              <a:rPr lang="ko-KR" sz="7000" b="0" i="0" u="none" strike="noStrike" spc="-200">
                <a:solidFill>
                  <a:srgbClr val="000000"/>
                </a:solidFill>
                <a:ea typeface="Gmarket Sans Bold"/>
              </a:rPr>
              <a:t>플레이북</a:t>
            </a:r>
            <a:r>
              <a:rPr lang="en-US" sz="7000" b="0" i="0" u="none" strike="noStrike" spc="-200">
                <a:solidFill>
                  <a:srgbClr val="000000"/>
                </a:solidFill>
                <a:latin typeface="Gmarket Sans Bold"/>
              </a:rPr>
              <a:t> - </a:t>
            </a:r>
            <a:r>
              <a:rPr lang="ko-KR" sz="7000" b="0" i="0" u="none" strike="noStrike" spc="-200">
                <a:solidFill>
                  <a:srgbClr val="000000"/>
                </a:solidFill>
                <a:ea typeface="Gmarket Sans Bold"/>
              </a:rPr>
              <a:t>탐지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97500" y="0"/>
            <a:ext cx="190500" cy="1562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03600" y="0"/>
            <a:ext cx="2184400" cy="1562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18800" y="2946400"/>
            <a:ext cx="7251700" cy="8128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18800" y="3822700"/>
            <a:ext cx="7277100" cy="11430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718800" y="1689100"/>
            <a:ext cx="7277100" cy="11557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718800" y="5016500"/>
            <a:ext cx="7251700" cy="2540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718800" y="5397500"/>
            <a:ext cx="7378700" cy="40132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0"/>
            <a:ext cx="685800" cy="102870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4300" y="2108200"/>
            <a:ext cx="546100" cy="5461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8100" y="3314700"/>
            <a:ext cx="635000" cy="6350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8900" y="4699000"/>
            <a:ext cx="520700" cy="5207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52400" y="3263900"/>
            <a:ext cx="1104900" cy="9652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0800" y="5994400"/>
            <a:ext cx="622300" cy="6223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65100" y="3467100"/>
            <a:ext cx="584200" cy="5842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77800" y="889000"/>
            <a:ext cx="355600" cy="355600"/>
          </a:xfrm>
          <a:prstGeom prst="rect">
            <a:avLst/>
          </a:prstGeom>
        </p:spPr>
      </p:pic>
      <p:sp>
        <p:nvSpPr>
          <p:cNvPr id="24" name="TextBox 24"/>
          <p:cNvSpPr txBox="1"/>
          <p:nvPr/>
        </p:nvSpPr>
        <p:spPr>
          <a:xfrm>
            <a:off x="17284700" y="9817100"/>
            <a:ext cx="4826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800" b="0" i="0" u="none" strike="noStrike">
                <a:solidFill>
                  <a:srgbClr val="000000"/>
                </a:solidFill>
                <a:latin typeface="LINE Seed Sans TH Heavy"/>
              </a:rPr>
              <a:t>. 13</a:t>
            </a:r>
          </a:p>
        </p:txBody>
      </p:sp>
      <p:pic>
        <p:nvPicPr>
          <p:cNvPr id="25" name="Picture 25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36600" y="2374900"/>
            <a:ext cx="9588500" cy="68834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 rot="-5400000">
            <a:off x="6794500" y="5956300"/>
            <a:ext cx="7366000" cy="381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527300" y="2946400"/>
            <a:ext cx="5511800" cy="33655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536700"/>
            <a:ext cx="176149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9626600"/>
            <a:ext cx="17614900" cy="254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2992100" y="9804400"/>
            <a:ext cx="42418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800" b="0" i="0" u="none" strike="noStrike">
                <a:solidFill>
                  <a:srgbClr val="000000"/>
                </a:solidFill>
                <a:latin typeface="LINE Seed Sans TH Regular"/>
              </a:rPr>
              <a:t>WANNASMILE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7" name="TextBox 7"/>
          <p:cNvSpPr txBox="1"/>
          <p:nvPr/>
        </p:nvSpPr>
        <p:spPr>
          <a:xfrm>
            <a:off x="6172200" y="1765300"/>
            <a:ext cx="6438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600" b="0" i="0" u="none" strike="noStrike">
                <a:solidFill>
                  <a:srgbClr val="000000">
                    <a:alpha val="70196"/>
                  </a:srgbClr>
                </a:solidFill>
                <a:latin typeface="Gmarket Sans Light"/>
              </a:rPr>
              <a:t>WannaCry </a:t>
            </a:r>
            <a:r>
              <a:rPr lang="ko-KR" sz="1600" b="0" i="0" u="none" strike="noStrike">
                <a:solidFill>
                  <a:srgbClr val="000000">
                    <a:alpha val="70196"/>
                  </a:srgbClr>
                </a:solidFill>
                <a:ea typeface="Gmarket Sans Light"/>
              </a:rPr>
              <a:t>대응방안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207000" y="685800"/>
            <a:ext cx="83312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41500"/>
              </a:lnSpc>
            </a:pPr>
            <a:r>
              <a:rPr lang="ko-KR" sz="7000" b="0" i="0" u="none" strike="noStrike" spc="-200">
                <a:solidFill>
                  <a:srgbClr val="000000"/>
                </a:solidFill>
                <a:ea typeface="Gmarket Sans Bold"/>
              </a:rPr>
              <a:t>플레이북</a:t>
            </a:r>
            <a:r>
              <a:rPr lang="en-US" sz="7000" b="0" i="0" u="none" strike="noStrike" spc="-200">
                <a:solidFill>
                  <a:srgbClr val="000000"/>
                </a:solidFill>
                <a:latin typeface="Gmarket Sans Bold"/>
              </a:rPr>
              <a:t> - </a:t>
            </a:r>
            <a:r>
              <a:rPr lang="ko-KR" sz="7000" b="0" i="0" u="none" strike="noStrike" spc="-200">
                <a:solidFill>
                  <a:srgbClr val="000000"/>
                </a:solidFill>
                <a:ea typeface="Gmarket Sans Bold"/>
              </a:rPr>
              <a:t>탐지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97500" y="0"/>
            <a:ext cx="190500" cy="1562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03600" y="0"/>
            <a:ext cx="2184400" cy="1562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03000" y="1841500"/>
            <a:ext cx="6794500" cy="9017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303000" y="9105900"/>
            <a:ext cx="6794500" cy="3937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353800" y="5753100"/>
            <a:ext cx="6718300" cy="32385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303000" y="4927600"/>
            <a:ext cx="6794500" cy="7239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303000" y="2921000"/>
            <a:ext cx="6794500" cy="18034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0"/>
            <a:ext cx="685800" cy="102870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4300" y="2108200"/>
            <a:ext cx="546100" cy="5461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8100" y="3314700"/>
            <a:ext cx="635000" cy="6350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8900" y="4699000"/>
            <a:ext cx="520700" cy="5207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0800" y="5994400"/>
            <a:ext cx="622300" cy="6223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52400" y="3263900"/>
            <a:ext cx="1104900" cy="9652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65100" y="3467100"/>
            <a:ext cx="584200" cy="5842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77800" y="889000"/>
            <a:ext cx="355600" cy="355600"/>
          </a:xfrm>
          <a:prstGeom prst="rect">
            <a:avLst/>
          </a:prstGeom>
        </p:spPr>
      </p:pic>
      <p:sp>
        <p:nvSpPr>
          <p:cNvPr id="24" name="TextBox 24"/>
          <p:cNvSpPr txBox="1"/>
          <p:nvPr/>
        </p:nvSpPr>
        <p:spPr>
          <a:xfrm>
            <a:off x="17284700" y="9817100"/>
            <a:ext cx="4826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800" b="0" i="0" u="none" strike="noStrike">
                <a:solidFill>
                  <a:srgbClr val="000000"/>
                </a:solidFill>
                <a:latin typeface="LINE Seed Sans TH Heavy"/>
              </a:rPr>
              <a:t>. 14</a:t>
            </a:r>
          </a:p>
        </p:txBody>
      </p:sp>
      <p:pic>
        <p:nvPicPr>
          <p:cNvPr id="25" name="Picture 25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62000" y="2628900"/>
            <a:ext cx="10236200" cy="73406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495800" y="1600200"/>
            <a:ext cx="6654800" cy="22733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 rot="-5400000">
            <a:off x="7899400" y="6642100"/>
            <a:ext cx="6311900" cy="381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438400" y="6654800"/>
            <a:ext cx="3860800" cy="32385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562100"/>
            <a:ext cx="176149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9652000"/>
            <a:ext cx="17614900" cy="254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2992100" y="9804400"/>
            <a:ext cx="42418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800" b="0" i="0" u="none" strike="noStrike">
                <a:solidFill>
                  <a:srgbClr val="000000"/>
                </a:solidFill>
                <a:latin typeface="LINE Seed Sans TH Regular"/>
              </a:rPr>
              <a:t>WANNASMILE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7132300" y="9817100"/>
            <a:ext cx="6223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800" b="0" i="0" u="none" strike="noStrike">
                <a:solidFill>
                  <a:srgbClr val="000000"/>
                </a:solidFill>
                <a:latin typeface="LINE Seed Sans TH Heavy"/>
              </a:rPr>
              <a:t>. 15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8" name="TextBox 8"/>
          <p:cNvSpPr txBox="1"/>
          <p:nvPr/>
        </p:nvSpPr>
        <p:spPr>
          <a:xfrm>
            <a:off x="6172200" y="1765300"/>
            <a:ext cx="6438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600" b="0" i="0" u="none" strike="noStrike">
                <a:solidFill>
                  <a:srgbClr val="000000">
                    <a:alpha val="70196"/>
                  </a:srgbClr>
                </a:solidFill>
                <a:latin typeface="Gmarket Sans Light"/>
              </a:rPr>
              <a:t>WannaCry </a:t>
            </a:r>
            <a:r>
              <a:rPr lang="ko-KR" sz="1600" b="0" i="0" u="none" strike="noStrike">
                <a:solidFill>
                  <a:srgbClr val="000000">
                    <a:alpha val="70196"/>
                  </a:srgbClr>
                </a:solidFill>
                <a:ea typeface="Gmarket Sans Light"/>
              </a:rPr>
              <a:t>대응방안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207000" y="685800"/>
            <a:ext cx="83312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41500"/>
              </a:lnSpc>
            </a:pPr>
            <a:r>
              <a:rPr lang="ko-KR" sz="7000" b="0" i="0" u="none" strike="noStrike" spc="-200">
                <a:solidFill>
                  <a:srgbClr val="000000"/>
                </a:solidFill>
                <a:ea typeface="Gmarket Sans Bold"/>
              </a:rPr>
              <a:t>플레이북</a:t>
            </a:r>
            <a:r>
              <a:rPr lang="en-US" sz="7000" b="0" i="0" u="none" strike="noStrike" spc="-200">
                <a:solidFill>
                  <a:srgbClr val="000000"/>
                </a:solidFill>
                <a:latin typeface="Gmarket Sans Bold"/>
              </a:rPr>
              <a:t> - </a:t>
            </a:r>
            <a:r>
              <a:rPr lang="ko-KR" sz="7000" b="0" i="0" u="none" strike="noStrike" spc="-200">
                <a:solidFill>
                  <a:srgbClr val="000000"/>
                </a:solidFill>
                <a:ea typeface="Gmarket Sans Bold"/>
              </a:rPr>
              <a:t>분석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97500" y="0"/>
            <a:ext cx="190500" cy="1562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03600" y="0"/>
            <a:ext cx="2184400" cy="15621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685800" cy="102870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300" y="2108200"/>
            <a:ext cx="546100" cy="5461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100" y="3314700"/>
            <a:ext cx="635000" cy="6350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900" y="4699000"/>
            <a:ext cx="520700" cy="5207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800" y="5994400"/>
            <a:ext cx="622300" cy="6223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2400" y="3263900"/>
            <a:ext cx="1104900" cy="9652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65100" y="3467100"/>
            <a:ext cx="584200" cy="5842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7800" y="889000"/>
            <a:ext cx="355600" cy="3556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06500" y="2082800"/>
            <a:ext cx="7772400" cy="70612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991600" y="2565400"/>
            <a:ext cx="9296400" cy="5168900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>
            <a:off x="9906000" y="7861300"/>
            <a:ext cx="7670800" cy="170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3200" b="1" i="0" u="none" strike="noStrike" dirty="0">
                <a:solidFill>
                  <a:srgbClr val="000000"/>
                </a:solidFill>
                <a:latin typeface="Gmarket Sans Medium"/>
              </a:rPr>
              <a:t>SSDEEP</a:t>
            </a:r>
            <a:r>
              <a:rPr lang="ko-KR" sz="3200" b="0" i="0" u="none" strike="noStrike" dirty="0">
                <a:solidFill>
                  <a:srgbClr val="000000"/>
                </a:solidFill>
                <a:ea typeface="Gmarket Sans Medium"/>
              </a:rPr>
              <a:t>이란</a:t>
            </a:r>
            <a:r>
              <a:rPr lang="en-US" sz="3200" b="0" i="0" u="none" strike="noStrike" dirty="0">
                <a:solidFill>
                  <a:srgbClr val="000000"/>
                </a:solidFill>
                <a:latin typeface="Gmarket Sans Medium"/>
              </a:rPr>
              <a:t>? fuzzy hash</a:t>
            </a:r>
            <a:r>
              <a:rPr lang="ko-KR" sz="3200" b="0" i="0" u="none" strike="noStrike" dirty="0">
                <a:solidFill>
                  <a:srgbClr val="000000"/>
                </a:solidFill>
                <a:ea typeface="Gmarket Sans Medium"/>
              </a:rPr>
              <a:t>의</a:t>
            </a:r>
            <a:r>
              <a:rPr lang="en-US" sz="3200" b="0" i="0" u="none" strike="noStrike" dirty="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200" b="0" i="0" u="none" strike="noStrike" dirty="0">
                <a:solidFill>
                  <a:srgbClr val="000000"/>
                </a:solidFill>
                <a:ea typeface="Gmarket Sans Medium"/>
              </a:rPr>
              <a:t>한</a:t>
            </a:r>
            <a:r>
              <a:rPr lang="en-US" sz="3200" b="0" i="0" u="none" strike="noStrike" dirty="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200" b="0" i="0" u="none" strike="noStrike" dirty="0">
                <a:solidFill>
                  <a:srgbClr val="000000"/>
                </a:solidFill>
                <a:ea typeface="Gmarket Sans Medium"/>
              </a:rPr>
              <a:t>종류</a:t>
            </a:r>
          </a:p>
          <a:p>
            <a:pPr marL="342900" lvl="0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sz="3200" b="0" i="0" u="none" strike="noStrike" dirty="0" err="1">
                <a:solidFill>
                  <a:srgbClr val="000000"/>
                </a:solidFill>
                <a:ea typeface="Gmarket Sans Medium"/>
              </a:rPr>
              <a:t>해쉬값을</a:t>
            </a:r>
            <a:r>
              <a:rPr lang="en-US" sz="3200" b="0" i="0" u="none" strike="noStrike" dirty="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200" b="0" i="0" u="none" strike="noStrike" dirty="0">
                <a:solidFill>
                  <a:srgbClr val="000000"/>
                </a:solidFill>
                <a:ea typeface="Gmarket Sans Medium"/>
              </a:rPr>
              <a:t>통한</a:t>
            </a:r>
            <a:r>
              <a:rPr lang="en-US" sz="3200" b="0" i="0" u="none" strike="noStrike" dirty="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200" b="0" i="0" u="none" strike="noStrike" dirty="0">
                <a:solidFill>
                  <a:srgbClr val="000000"/>
                </a:solidFill>
                <a:ea typeface="Gmarket Sans Medium"/>
              </a:rPr>
              <a:t>무결성</a:t>
            </a:r>
            <a:r>
              <a:rPr lang="en-US" sz="3200" b="0" i="0" u="none" strike="noStrike" dirty="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200" b="0" i="0" u="none" strike="noStrike" dirty="0">
                <a:solidFill>
                  <a:srgbClr val="000000"/>
                </a:solidFill>
                <a:ea typeface="Gmarket Sans Medium"/>
              </a:rPr>
              <a:t>체크</a:t>
            </a:r>
          </a:p>
          <a:p>
            <a:pPr marL="342900" lvl="0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sz="3200" b="0" i="0" u="none" strike="noStrike" dirty="0">
                <a:solidFill>
                  <a:srgbClr val="000000"/>
                </a:solidFill>
                <a:ea typeface="Gmarket Sans Medium"/>
              </a:rPr>
              <a:t>원본파일과</a:t>
            </a:r>
            <a:r>
              <a:rPr lang="en-US" sz="3200" b="0" i="0" u="none" strike="noStrike" dirty="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200" b="0" i="0" u="none" strike="noStrike" dirty="0">
                <a:solidFill>
                  <a:srgbClr val="000000"/>
                </a:solidFill>
                <a:ea typeface="Gmarket Sans Medium"/>
              </a:rPr>
              <a:t>비교되는</a:t>
            </a:r>
            <a:r>
              <a:rPr lang="en-US" sz="3200" b="0" i="0" u="none" strike="noStrike" dirty="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200" b="0" i="0" u="none" strike="noStrike" dirty="0">
                <a:solidFill>
                  <a:srgbClr val="000000"/>
                </a:solidFill>
                <a:ea typeface="Gmarket Sans Medium"/>
              </a:rPr>
              <a:t>파일의</a:t>
            </a:r>
            <a:r>
              <a:rPr lang="en-US" sz="3200" b="0" i="0" u="none" strike="noStrike" dirty="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200" b="0" i="0" u="none" strike="noStrike" dirty="0">
                <a:solidFill>
                  <a:srgbClr val="000000"/>
                </a:solidFill>
                <a:ea typeface="Gmarket Sans Medium"/>
              </a:rPr>
              <a:t>유사도</a:t>
            </a:r>
            <a:r>
              <a:rPr lang="en-US" sz="3200" b="0" i="0" u="none" strike="noStrike" dirty="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200" b="0" i="0" u="none" strike="noStrike" dirty="0">
                <a:solidFill>
                  <a:srgbClr val="000000"/>
                </a:solidFill>
                <a:ea typeface="Gmarket Sans Medium"/>
              </a:rPr>
              <a:t>체크</a:t>
            </a:r>
          </a:p>
        </p:txBody>
      </p:sp>
      <p:pic>
        <p:nvPicPr>
          <p:cNvPr id="23" name="Picture 23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848600" y="7543800"/>
            <a:ext cx="2057400" cy="20574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rot="-5460000">
            <a:off x="6515100" y="4724400"/>
            <a:ext cx="5105400" cy="381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27100" y="4699000"/>
            <a:ext cx="4368800" cy="1397000"/>
          </a:xfrm>
          <a:prstGeom prst="rect">
            <a:avLst/>
          </a:prstGeom>
        </p:spPr>
      </p:pic>
      <p:sp>
        <p:nvSpPr>
          <p:cNvPr id="26" name="TextBox 26"/>
          <p:cNvSpPr txBox="1"/>
          <p:nvPr/>
        </p:nvSpPr>
        <p:spPr>
          <a:xfrm>
            <a:off x="10121900" y="2387600"/>
            <a:ext cx="79629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500" b="0" i="0" u="none" strike="noStrike">
                <a:solidFill>
                  <a:srgbClr val="000000"/>
                </a:solidFill>
                <a:ea typeface="Gmarket Sans Medium"/>
              </a:rPr>
              <a:t>사용자</a:t>
            </a:r>
            <a:r>
              <a:rPr lang="en-US" sz="25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Gmarket Sans Medium"/>
              </a:rPr>
              <a:t>파일을</a:t>
            </a:r>
            <a:r>
              <a:rPr lang="en-US" sz="25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Gmarket Sans Medium"/>
              </a:rPr>
              <a:t>입력받아</a:t>
            </a:r>
            <a:r>
              <a:rPr lang="en-US" sz="2500" b="0" i="0" u="none" strike="noStrike">
                <a:solidFill>
                  <a:srgbClr val="000000"/>
                </a:solidFill>
                <a:latin typeface="Gmarket Sans Medium"/>
              </a:rPr>
              <a:t> WannaCry </a:t>
            </a:r>
            <a:r>
              <a:rPr lang="ko-KR" sz="2500" b="0" i="0" u="none" strike="noStrike">
                <a:solidFill>
                  <a:srgbClr val="000000"/>
                </a:solidFill>
                <a:ea typeface="Gmarket Sans Medium"/>
              </a:rPr>
              <a:t>샘플</a:t>
            </a:r>
            <a:r>
              <a:rPr lang="en-US" sz="2500" b="0" i="0" u="none" strike="noStrike">
                <a:solidFill>
                  <a:srgbClr val="000000"/>
                </a:solidFill>
                <a:latin typeface="Gmarket Sans Medium"/>
              </a:rPr>
              <a:t> 20</a:t>
            </a:r>
            <a:r>
              <a:rPr lang="ko-KR" sz="2500" b="0" i="0" u="none" strike="noStrike">
                <a:solidFill>
                  <a:srgbClr val="000000"/>
                </a:solidFill>
                <a:ea typeface="Gmarket Sans Medium"/>
              </a:rPr>
              <a:t>종과</a:t>
            </a:r>
            <a:r>
              <a:rPr lang="en-US" sz="25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Gmarket Sans Medium"/>
              </a:rPr>
              <a:t>비교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562100"/>
            <a:ext cx="176149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9652000"/>
            <a:ext cx="17614900" cy="254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2992100" y="9804400"/>
            <a:ext cx="42418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800" b="0" i="0" u="none" strike="noStrike">
                <a:solidFill>
                  <a:srgbClr val="000000"/>
                </a:solidFill>
                <a:latin typeface="LINE Seed Sans TH Regular"/>
              </a:rPr>
              <a:t>WANNASMILE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7132300" y="9817100"/>
            <a:ext cx="6223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800" b="0" i="0" u="none" strike="noStrike">
                <a:solidFill>
                  <a:srgbClr val="000000"/>
                </a:solidFill>
                <a:latin typeface="LINE Seed Sans TH Heavy"/>
              </a:rPr>
              <a:t>. 16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8" name="TextBox 8"/>
          <p:cNvSpPr txBox="1"/>
          <p:nvPr/>
        </p:nvSpPr>
        <p:spPr>
          <a:xfrm>
            <a:off x="6172200" y="1765300"/>
            <a:ext cx="6438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600" b="0" i="0" u="none" strike="noStrike">
                <a:solidFill>
                  <a:srgbClr val="000000">
                    <a:alpha val="70196"/>
                  </a:srgbClr>
                </a:solidFill>
                <a:latin typeface="Gmarket Sans Light"/>
              </a:rPr>
              <a:t>WannaCry </a:t>
            </a:r>
            <a:r>
              <a:rPr lang="ko-KR" sz="1600" b="0" i="0" u="none" strike="noStrike">
                <a:solidFill>
                  <a:srgbClr val="000000">
                    <a:alpha val="70196"/>
                  </a:srgbClr>
                </a:solidFill>
                <a:ea typeface="Gmarket Sans Light"/>
              </a:rPr>
              <a:t>대응방안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207000" y="685800"/>
            <a:ext cx="83312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41500"/>
              </a:lnSpc>
            </a:pPr>
            <a:r>
              <a:rPr lang="ko-KR" sz="7000" b="0" i="0" u="none" strike="noStrike" spc="-200">
                <a:solidFill>
                  <a:srgbClr val="000000"/>
                </a:solidFill>
                <a:ea typeface="Gmarket Sans Bold"/>
              </a:rPr>
              <a:t>플레이북</a:t>
            </a:r>
            <a:r>
              <a:rPr lang="en-US" sz="7000" b="0" i="0" u="none" strike="noStrike" spc="-200">
                <a:solidFill>
                  <a:srgbClr val="000000"/>
                </a:solidFill>
                <a:latin typeface="Gmarket Sans Bold"/>
              </a:rPr>
              <a:t> - </a:t>
            </a:r>
            <a:r>
              <a:rPr lang="ko-KR" sz="7000" b="0" i="0" u="none" strike="noStrike" spc="-200">
                <a:solidFill>
                  <a:srgbClr val="000000"/>
                </a:solidFill>
                <a:ea typeface="Gmarket Sans Bold"/>
              </a:rPr>
              <a:t>분석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97500" y="0"/>
            <a:ext cx="190500" cy="1562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03600" y="0"/>
            <a:ext cx="2184400" cy="15621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94800" y="3492500"/>
            <a:ext cx="8648700" cy="12065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44000" y="2235200"/>
            <a:ext cx="8699500" cy="10795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82100" y="4978400"/>
            <a:ext cx="8661400" cy="44069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0"/>
            <a:ext cx="685800" cy="102870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4300" y="2108200"/>
            <a:ext cx="546100" cy="5461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8100" y="3314700"/>
            <a:ext cx="635000" cy="6350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2400" y="3263900"/>
            <a:ext cx="1104900" cy="9652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8900" y="4699000"/>
            <a:ext cx="520700" cy="5207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0800" y="5994400"/>
            <a:ext cx="622300" cy="6223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65100" y="3467100"/>
            <a:ext cx="584200" cy="5842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77800" y="889000"/>
            <a:ext cx="355600" cy="3556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30300" y="2235200"/>
            <a:ext cx="7772400" cy="70612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 rot="-5400000">
            <a:off x="5321300" y="5880100"/>
            <a:ext cx="7366000" cy="381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016000" y="6451600"/>
            <a:ext cx="3886200" cy="11303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562100"/>
            <a:ext cx="176149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9652000"/>
            <a:ext cx="17614900" cy="254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2992100" y="9804400"/>
            <a:ext cx="42418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800" b="0" i="0" u="none" strike="noStrike">
                <a:solidFill>
                  <a:srgbClr val="000000"/>
                </a:solidFill>
                <a:latin typeface="LINE Seed Sans TH Regular"/>
              </a:rPr>
              <a:t>WANNASMILE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7132300" y="9817100"/>
            <a:ext cx="6223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800" b="0" i="0" u="none" strike="noStrike">
                <a:solidFill>
                  <a:srgbClr val="000000"/>
                </a:solidFill>
                <a:latin typeface="LINE Seed Sans TH Heavy"/>
              </a:rPr>
              <a:t>. 17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8" name="TextBox 8"/>
          <p:cNvSpPr txBox="1"/>
          <p:nvPr/>
        </p:nvSpPr>
        <p:spPr>
          <a:xfrm>
            <a:off x="6172200" y="1765300"/>
            <a:ext cx="6438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600" b="0" i="0" u="none" strike="noStrike">
                <a:solidFill>
                  <a:srgbClr val="000000">
                    <a:alpha val="70196"/>
                  </a:srgbClr>
                </a:solidFill>
                <a:latin typeface="Gmarket Sans Light"/>
              </a:rPr>
              <a:t>WannaCry </a:t>
            </a:r>
            <a:r>
              <a:rPr lang="ko-KR" sz="1600" b="0" i="0" u="none" strike="noStrike">
                <a:solidFill>
                  <a:srgbClr val="000000">
                    <a:alpha val="70196"/>
                  </a:srgbClr>
                </a:solidFill>
                <a:ea typeface="Gmarket Sans Light"/>
              </a:rPr>
              <a:t>대응방안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207000" y="685800"/>
            <a:ext cx="83312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41500"/>
              </a:lnSpc>
            </a:pPr>
            <a:r>
              <a:rPr lang="ko-KR" sz="7000" b="0" i="0" u="none" strike="noStrike" spc="-200">
                <a:solidFill>
                  <a:srgbClr val="000000"/>
                </a:solidFill>
                <a:ea typeface="Gmarket Sans Bold"/>
              </a:rPr>
              <a:t>플레이북</a:t>
            </a:r>
            <a:r>
              <a:rPr lang="en-US" sz="7000" b="0" i="0" u="none" strike="noStrike" spc="-200">
                <a:solidFill>
                  <a:srgbClr val="000000"/>
                </a:solidFill>
                <a:latin typeface="Gmarket Sans Bold"/>
              </a:rPr>
              <a:t> - </a:t>
            </a:r>
            <a:r>
              <a:rPr lang="ko-KR" sz="7000" b="0" i="0" u="none" strike="noStrike" spc="-200">
                <a:solidFill>
                  <a:srgbClr val="000000"/>
                </a:solidFill>
                <a:ea typeface="Gmarket Sans Bold"/>
              </a:rPr>
              <a:t>분석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97500" y="0"/>
            <a:ext cx="190500" cy="1562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03600" y="0"/>
            <a:ext cx="2184400" cy="15621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0300" y="2235200"/>
            <a:ext cx="7772400" cy="70612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44000" y="2235200"/>
            <a:ext cx="8572500" cy="8890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59900" y="5588000"/>
            <a:ext cx="8648700" cy="15113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44000" y="3314700"/>
            <a:ext cx="8559800" cy="21717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372600" y="7200900"/>
            <a:ext cx="8534400" cy="23241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0"/>
            <a:ext cx="685800" cy="102870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4300" y="2108200"/>
            <a:ext cx="546100" cy="5461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8100" y="3314700"/>
            <a:ext cx="635000" cy="6350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8900" y="4699000"/>
            <a:ext cx="520700" cy="5207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0800" y="5994400"/>
            <a:ext cx="622300" cy="6223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52400" y="3263900"/>
            <a:ext cx="1104900" cy="9652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65100" y="3467100"/>
            <a:ext cx="584200" cy="5842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77800" y="889000"/>
            <a:ext cx="355600" cy="3556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 rot="-5400000">
            <a:off x="5334000" y="5880100"/>
            <a:ext cx="7366000" cy="381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762500" y="6451600"/>
            <a:ext cx="1943100" cy="11557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562100"/>
            <a:ext cx="176149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9652000"/>
            <a:ext cx="17614900" cy="254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2992100" y="9804400"/>
            <a:ext cx="42418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800" b="0" i="0" u="none" strike="noStrike">
                <a:solidFill>
                  <a:srgbClr val="000000"/>
                </a:solidFill>
                <a:latin typeface="LINE Seed Sans TH Regular"/>
              </a:rPr>
              <a:t>WANNASMILE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7272000" y="9791700"/>
            <a:ext cx="4953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800" b="0" i="0" u="none" strike="noStrike">
                <a:solidFill>
                  <a:srgbClr val="000000"/>
                </a:solidFill>
                <a:latin typeface="LINE Seed Sans TH Heavy"/>
              </a:rPr>
              <a:t>. 18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8" name="TextBox 8"/>
          <p:cNvSpPr txBox="1"/>
          <p:nvPr/>
        </p:nvSpPr>
        <p:spPr>
          <a:xfrm>
            <a:off x="6172200" y="1765300"/>
            <a:ext cx="6438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600" b="0" i="0" u="none" strike="noStrike">
                <a:solidFill>
                  <a:srgbClr val="000000">
                    <a:alpha val="70196"/>
                  </a:srgbClr>
                </a:solidFill>
                <a:latin typeface="Gmarket Sans Light"/>
              </a:rPr>
              <a:t>WannaCry </a:t>
            </a:r>
            <a:r>
              <a:rPr lang="ko-KR" sz="1600" b="0" i="0" u="none" strike="noStrike">
                <a:solidFill>
                  <a:srgbClr val="000000">
                    <a:alpha val="70196"/>
                  </a:srgbClr>
                </a:solidFill>
                <a:ea typeface="Gmarket Sans Light"/>
              </a:rPr>
              <a:t>대응방안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207000" y="685800"/>
            <a:ext cx="83312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41500"/>
              </a:lnSpc>
            </a:pPr>
            <a:r>
              <a:rPr lang="ko-KR" sz="7000" b="0" i="0" u="none" strike="noStrike" spc="-200">
                <a:solidFill>
                  <a:srgbClr val="000000"/>
                </a:solidFill>
                <a:ea typeface="Gmarket Sans Bold"/>
              </a:rPr>
              <a:t>플레이북</a:t>
            </a:r>
            <a:r>
              <a:rPr lang="en-US" sz="7000" b="0" i="0" u="none" strike="noStrike" spc="-200">
                <a:solidFill>
                  <a:srgbClr val="000000"/>
                </a:solidFill>
                <a:latin typeface="Gmarket Sans Bold"/>
              </a:rPr>
              <a:t> - </a:t>
            </a:r>
            <a:r>
              <a:rPr lang="ko-KR" sz="7000" b="0" i="0" u="none" strike="noStrike" spc="-200">
                <a:solidFill>
                  <a:srgbClr val="000000"/>
                </a:solidFill>
                <a:ea typeface="Gmarket Sans Bold"/>
              </a:rPr>
              <a:t>분석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97500" y="0"/>
            <a:ext cx="190500" cy="1562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03600" y="0"/>
            <a:ext cx="2184400" cy="15621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0300" y="2159000"/>
            <a:ext cx="7620000" cy="69215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44000" y="5613400"/>
            <a:ext cx="8813800" cy="19939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56700" y="8216900"/>
            <a:ext cx="8813800" cy="12446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29700" y="2413000"/>
            <a:ext cx="8928100" cy="28067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0"/>
            <a:ext cx="685800" cy="102870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4300" y="2108200"/>
            <a:ext cx="546100" cy="5461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8100" y="3314700"/>
            <a:ext cx="635000" cy="6350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8900" y="4699000"/>
            <a:ext cx="520700" cy="5207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0800" y="5994400"/>
            <a:ext cx="622300" cy="6223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52400" y="3263900"/>
            <a:ext cx="1104900" cy="9652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65100" y="3467100"/>
            <a:ext cx="584200" cy="5842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77800" y="889000"/>
            <a:ext cx="355600" cy="3556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737100" y="7353300"/>
            <a:ext cx="4191000" cy="22225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 rot="-5400000">
            <a:off x="5321300" y="5918200"/>
            <a:ext cx="7480300" cy="381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90600" y="7239000"/>
            <a:ext cx="3746500" cy="20828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700" y="1689100"/>
            <a:ext cx="176149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0" y="9791700"/>
            <a:ext cx="17614900" cy="254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2992100" y="9804400"/>
            <a:ext cx="42418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800" b="0" i="0" u="none" strike="noStrike">
                <a:solidFill>
                  <a:srgbClr val="000000"/>
                </a:solidFill>
                <a:latin typeface="LINE Seed Sans TH Regular"/>
              </a:rPr>
              <a:t>WANNASMILE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7132300" y="9817100"/>
            <a:ext cx="6223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800" b="0" i="0" u="none" strike="noStrike">
                <a:solidFill>
                  <a:srgbClr val="000000"/>
                </a:solidFill>
                <a:latin typeface="LINE Seed Sans TH Heavy"/>
              </a:rPr>
              <a:t>. 01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8" name="TextBox 8"/>
          <p:cNvSpPr txBox="1"/>
          <p:nvPr/>
        </p:nvSpPr>
        <p:spPr>
          <a:xfrm>
            <a:off x="6172200" y="1765300"/>
            <a:ext cx="6438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600" b="0" i="0" u="none" strike="noStrike">
                <a:solidFill>
                  <a:srgbClr val="000000">
                    <a:alpha val="70196"/>
                  </a:srgbClr>
                </a:solidFill>
                <a:latin typeface="Gmarket Sans Light"/>
              </a:rPr>
              <a:t>WannaCry </a:t>
            </a:r>
            <a:r>
              <a:rPr lang="ko-KR" sz="1600" b="0" i="0" u="none" strike="noStrike">
                <a:solidFill>
                  <a:srgbClr val="000000">
                    <a:alpha val="70196"/>
                  </a:srgbClr>
                </a:solidFill>
                <a:ea typeface="Gmarket Sans Light"/>
              </a:rPr>
              <a:t>랜섬웨어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207000" y="685800"/>
            <a:ext cx="83312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41500"/>
              </a:lnSpc>
            </a:pPr>
            <a:r>
              <a:rPr lang="ko-KR" sz="7000" b="0" i="0" u="none" strike="noStrike" spc="-200">
                <a:solidFill>
                  <a:srgbClr val="000000"/>
                </a:solidFill>
                <a:ea typeface="Gmarket Sans Bold"/>
              </a:rPr>
              <a:t>주제</a:t>
            </a:r>
            <a:r>
              <a:rPr lang="en-US" sz="7000" b="0" i="0" u="none" strike="noStrike" spc="-200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7000" b="0" i="0" u="none" strike="noStrike" spc="-200">
                <a:solidFill>
                  <a:srgbClr val="000000"/>
                </a:solidFill>
                <a:ea typeface="Gmarket Sans Bold"/>
              </a:rPr>
              <a:t>선정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97500" y="0"/>
            <a:ext cx="190500" cy="1562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03600" y="0"/>
            <a:ext cx="2184400" cy="15621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29300" y="6883400"/>
            <a:ext cx="2590800" cy="21209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335000" y="2832100"/>
            <a:ext cx="4762500" cy="61722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72500" y="2857500"/>
            <a:ext cx="4762500" cy="61722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4500" y="838200"/>
            <a:ext cx="482600" cy="4699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0"/>
            <a:ext cx="685800" cy="102870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4300" y="2108200"/>
            <a:ext cx="546100" cy="5461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8100" y="3314700"/>
            <a:ext cx="635000" cy="6350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8900" y="4699000"/>
            <a:ext cx="520700" cy="5207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4500" y="838200"/>
            <a:ext cx="482600" cy="4699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39700" y="596900"/>
            <a:ext cx="1104900" cy="9652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41300" y="889000"/>
            <a:ext cx="355600" cy="3556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3500" y="5969000"/>
            <a:ext cx="622300" cy="6223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rot="-5340000">
            <a:off x="6527800" y="4673600"/>
            <a:ext cx="3873500" cy="381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74700" y="6604000"/>
            <a:ext cx="7543800" cy="38100"/>
          </a:xfrm>
          <a:prstGeom prst="rect">
            <a:avLst/>
          </a:prstGeom>
        </p:spPr>
      </p:pic>
      <p:sp>
        <p:nvSpPr>
          <p:cNvPr id="26" name="TextBox 26"/>
          <p:cNvSpPr txBox="1"/>
          <p:nvPr/>
        </p:nvSpPr>
        <p:spPr>
          <a:xfrm>
            <a:off x="1066800" y="4102100"/>
            <a:ext cx="7505700" cy="2628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800" b="0" i="0" u="none" strike="noStrike">
                <a:solidFill>
                  <a:srgbClr val="000000"/>
                </a:solidFill>
                <a:ea typeface="Gmarket Sans Medium"/>
              </a:rPr>
              <a:t>프로젝트</a:t>
            </a:r>
            <a:r>
              <a:rPr lang="en-US" sz="28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Gmarket Sans Medium"/>
              </a:rPr>
              <a:t>주제</a:t>
            </a:r>
            <a:r>
              <a:rPr lang="en-US" sz="2800" b="0" i="0" u="none" strike="noStrike">
                <a:solidFill>
                  <a:srgbClr val="000000"/>
                </a:solidFill>
                <a:latin typeface="Gmarket Sans Medium"/>
              </a:rPr>
              <a:t> : </a:t>
            </a:r>
            <a:r>
              <a:rPr lang="en-US" sz="2800" b="0" i="0" u="none" strike="noStrike">
                <a:solidFill>
                  <a:srgbClr val="FC5230"/>
                </a:solidFill>
                <a:latin typeface="Gmarket Sans Medium"/>
              </a:rPr>
              <a:t>WannaCry</a:t>
            </a:r>
            <a:r>
              <a:rPr lang="en-US" sz="28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Gmarket Sans Medium"/>
              </a:rPr>
              <a:t>랜섬웨어</a:t>
            </a:r>
          </a:p>
          <a:p>
            <a:pPr lvl="0" algn="l">
              <a:lnSpc>
                <a:spcPct val="99600"/>
              </a:lnSpc>
            </a:pPr>
            <a:endParaRPr lang="ko-KR" sz="2800" b="0" i="0" u="none" strike="noStrike">
              <a:solidFill>
                <a:srgbClr val="000000"/>
              </a:solidFill>
              <a:ea typeface="Gmarket Sans Medium"/>
            </a:endParaRPr>
          </a:p>
          <a:p>
            <a:pPr lvl="0" algn="l">
              <a:lnSpc>
                <a:spcPct val="99600"/>
              </a:lnSpc>
            </a:pPr>
            <a:r>
              <a:rPr lang="ko-KR" sz="2800" b="0" i="0" u="none" strike="noStrike">
                <a:solidFill>
                  <a:srgbClr val="000000"/>
                </a:solidFill>
                <a:ea typeface="Gmarket Sans Medium"/>
              </a:rPr>
              <a:t>랜섬웨어란</a:t>
            </a:r>
            <a:r>
              <a:rPr lang="en-US" sz="2800" b="0" i="0" u="none" strike="noStrike">
                <a:solidFill>
                  <a:srgbClr val="000000"/>
                </a:solidFill>
                <a:latin typeface="Gmarket Sans Medium"/>
              </a:rPr>
              <a:t> : </a:t>
            </a:r>
            <a:r>
              <a:rPr lang="ko-KR" sz="2800" b="0" i="0" u="none" strike="noStrike">
                <a:solidFill>
                  <a:srgbClr val="000000"/>
                </a:solidFill>
                <a:ea typeface="Gmarket Sans Medium"/>
              </a:rPr>
              <a:t>사용자의</a:t>
            </a:r>
            <a:r>
              <a:rPr lang="en-US" sz="28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Gmarket Sans Medium"/>
              </a:rPr>
              <a:t>파일</a:t>
            </a:r>
            <a:r>
              <a:rPr lang="en-US" sz="28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Gmarket Sans Medium"/>
              </a:rPr>
              <a:t>암호화</a:t>
            </a:r>
            <a:r>
              <a:rPr lang="en-US" sz="28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Gmarket Sans Medium"/>
              </a:rPr>
              <a:t>후</a:t>
            </a:r>
            <a:r>
              <a:rPr lang="en-US" sz="28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Gmarket Sans Medium"/>
              </a:rPr>
              <a:t>몸값</a:t>
            </a:r>
            <a:r>
              <a:rPr lang="en-US" sz="28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Gmarket Sans Medium"/>
              </a:rPr>
              <a:t>요구</a:t>
            </a:r>
          </a:p>
          <a:p>
            <a:pPr lvl="0" algn="l">
              <a:lnSpc>
                <a:spcPct val="99600"/>
              </a:lnSpc>
            </a:pPr>
            <a:endParaRPr lang="ko-KR" sz="2800" b="0" i="0" u="none" strike="noStrike">
              <a:solidFill>
                <a:srgbClr val="000000"/>
              </a:solidFill>
              <a:ea typeface="Gmarket Sans Medium"/>
            </a:endParaRPr>
          </a:p>
          <a:p>
            <a:pPr lvl="0" algn="l">
              <a:lnSpc>
                <a:spcPct val="99600"/>
              </a:lnSpc>
            </a:pPr>
            <a:r>
              <a:rPr lang="ko-KR" sz="2800" b="0" i="0" u="none" strike="noStrike">
                <a:solidFill>
                  <a:srgbClr val="000000"/>
                </a:solidFill>
                <a:ea typeface="Gmarket Sans Medium"/>
              </a:rPr>
              <a:t>랜섬웨어</a:t>
            </a:r>
            <a:r>
              <a:rPr lang="en-US" sz="28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Gmarket Sans Medium"/>
              </a:rPr>
              <a:t>선정</a:t>
            </a:r>
            <a:r>
              <a:rPr lang="en-US" sz="28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Gmarket Sans Medium"/>
              </a:rPr>
              <a:t>이유</a:t>
            </a:r>
            <a:r>
              <a:rPr lang="en-US" sz="2800" b="0" i="0" u="none" strike="noStrike">
                <a:solidFill>
                  <a:srgbClr val="000000"/>
                </a:solidFill>
                <a:latin typeface="Gmarket Sans Medium"/>
              </a:rPr>
              <a:t> : </a:t>
            </a:r>
            <a:r>
              <a:rPr lang="ko-KR" sz="2800" b="0" i="0" u="none" strike="noStrike">
                <a:solidFill>
                  <a:srgbClr val="FC5230"/>
                </a:solidFill>
                <a:ea typeface="Gmarket Sans Medium"/>
              </a:rPr>
              <a:t>최신</a:t>
            </a:r>
            <a:r>
              <a:rPr lang="en-US" sz="2800" b="0" i="0" u="none" strike="noStrike">
                <a:solidFill>
                  <a:srgbClr val="FC5230"/>
                </a:solidFill>
                <a:latin typeface="Gmarket Sans Medium"/>
              </a:rPr>
              <a:t> </a:t>
            </a:r>
            <a:r>
              <a:rPr lang="ko-KR" sz="2800" b="0" i="0" u="none" strike="noStrike">
                <a:solidFill>
                  <a:srgbClr val="FC5230"/>
                </a:solidFill>
                <a:ea typeface="Gmarket Sans Medium"/>
              </a:rPr>
              <a:t>보안</a:t>
            </a:r>
            <a:r>
              <a:rPr lang="en-US" sz="2800" b="0" i="0" u="none" strike="noStrike">
                <a:solidFill>
                  <a:srgbClr val="FC5230"/>
                </a:solidFill>
                <a:latin typeface="Gmarket Sans Medium"/>
              </a:rPr>
              <a:t> </a:t>
            </a:r>
            <a:r>
              <a:rPr lang="ko-KR" sz="2800" b="0" i="0" u="none" strike="noStrike">
                <a:solidFill>
                  <a:srgbClr val="FC5230"/>
                </a:solidFill>
                <a:ea typeface="Gmarket Sans Medium"/>
              </a:rPr>
              <a:t>동향</a:t>
            </a:r>
          </a:p>
          <a:p>
            <a:pPr lvl="0" algn="l">
              <a:lnSpc>
                <a:spcPct val="99600"/>
              </a:lnSpc>
            </a:pPr>
            <a:endParaRPr lang="ko-KR" sz="2800" b="0" i="0" u="none" strike="noStrike">
              <a:solidFill>
                <a:srgbClr val="FC5230"/>
              </a:solidFill>
              <a:ea typeface="Gmarket Sans Medium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8572500" y="9194800"/>
            <a:ext cx="9486900" cy="482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700" b="0" i="0" u="none" strike="noStrike">
                <a:solidFill>
                  <a:srgbClr val="000000"/>
                </a:solidFill>
                <a:latin typeface="Gmarket Sans Medium"/>
              </a:rPr>
              <a:t>red canary 2025 </a:t>
            </a:r>
            <a:r>
              <a:rPr lang="ko-KR" sz="2700" b="0" i="0" u="none" strike="noStrike">
                <a:solidFill>
                  <a:srgbClr val="000000"/>
                </a:solidFill>
                <a:ea typeface="Gmarket Sans Medium"/>
              </a:rPr>
              <a:t>위협</a:t>
            </a:r>
            <a:r>
              <a:rPr lang="en-US" sz="27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700" b="0" i="0" u="none" strike="noStrike">
                <a:solidFill>
                  <a:srgbClr val="000000"/>
                </a:solidFill>
                <a:ea typeface="Gmarket Sans Medium"/>
              </a:rPr>
              <a:t>보고서</a:t>
            </a:r>
            <a:r>
              <a:rPr lang="en-US" sz="2700" b="0" i="0" u="none" strike="noStrike">
                <a:solidFill>
                  <a:srgbClr val="000000"/>
                </a:solidFill>
                <a:latin typeface="Gmarket Sans Medium"/>
              </a:rPr>
              <a:t>, </a:t>
            </a:r>
            <a:r>
              <a:rPr lang="ko-KR" sz="2700" b="0" i="0" u="none" strike="noStrike">
                <a:solidFill>
                  <a:srgbClr val="000000"/>
                </a:solidFill>
                <a:ea typeface="Gmarket Sans Medium"/>
              </a:rPr>
              <a:t>첫번째로</a:t>
            </a:r>
            <a:r>
              <a:rPr lang="en-US" sz="27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700" b="0" i="0" u="none" strike="noStrike">
                <a:solidFill>
                  <a:srgbClr val="000000"/>
                </a:solidFill>
                <a:ea typeface="Gmarket Sans Medium"/>
              </a:rPr>
              <a:t>소개되는</a:t>
            </a:r>
            <a:r>
              <a:rPr lang="en-US" sz="27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700" b="0" i="0" u="none" strike="noStrike">
                <a:solidFill>
                  <a:srgbClr val="000000"/>
                </a:solidFill>
                <a:ea typeface="Gmarket Sans Medium"/>
              </a:rPr>
              <a:t>랜섬웨어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562100"/>
            <a:ext cx="176149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9652000"/>
            <a:ext cx="17614900" cy="254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2992100" y="9804400"/>
            <a:ext cx="42418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800" b="0" i="0" u="none" strike="noStrike">
                <a:solidFill>
                  <a:srgbClr val="000000"/>
                </a:solidFill>
                <a:latin typeface="LINE Seed Sans TH Regular"/>
              </a:rPr>
              <a:t>WANNASMILE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7132300" y="9817100"/>
            <a:ext cx="6223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800" b="0" i="0" u="none" strike="noStrike">
                <a:solidFill>
                  <a:srgbClr val="000000"/>
                </a:solidFill>
                <a:latin typeface="LINE Seed Sans TH Heavy"/>
              </a:rPr>
              <a:t>. 19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8" name="TextBox 8"/>
          <p:cNvSpPr txBox="1"/>
          <p:nvPr/>
        </p:nvSpPr>
        <p:spPr>
          <a:xfrm>
            <a:off x="6172200" y="1765300"/>
            <a:ext cx="6438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600" b="0" i="0" u="none" strike="noStrike">
                <a:solidFill>
                  <a:srgbClr val="000000">
                    <a:alpha val="70196"/>
                  </a:srgbClr>
                </a:solidFill>
                <a:latin typeface="Gmarket Sans Light"/>
              </a:rPr>
              <a:t>WannaCry </a:t>
            </a:r>
            <a:r>
              <a:rPr lang="ko-KR" sz="1600" b="0" i="0" u="none" strike="noStrike">
                <a:solidFill>
                  <a:srgbClr val="000000">
                    <a:alpha val="70196"/>
                  </a:srgbClr>
                </a:solidFill>
                <a:ea typeface="Gmarket Sans Light"/>
              </a:rPr>
              <a:t>대응방안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207000" y="685800"/>
            <a:ext cx="83312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41500"/>
              </a:lnSpc>
            </a:pPr>
            <a:r>
              <a:rPr lang="ko-KR" sz="7000" b="0" i="0" u="none" strike="noStrike" spc="-200">
                <a:solidFill>
                  <a:srgbClr val="000000"/>
                </a:solidFill>
                <a:ea typeface="Gmarket Sans Bold"/>
              </a:rPr>
              <a:t>플레이북</a:t>
            </a:r>
            <a:r>
              <a:rPr lang="en-US" sz="7000" b="0" i="0" u="none" strike="noStrike" spc="-200">
                <a:solidFill>
                  <a:srgbClr val="000000"/>
                </a:solidFill>
                <a:latin typeface="Gmarket Sans Bold"/>
              </a:rPr>
              <a:t> - </a:t>
            </a:r>
            <a:r>
              <a:rPr lang="ko-KR" sz="7000" b="0" i="0" u="none" strike="noStrike" spc="-200">
                <a:solidFill>
                  <a:srgbClr val="000000"/>
                </a:solidFill>
                <a:ea typeface="Gmarket Sans Bold"/>
              </a:rPr>
              <a:t>대응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97500" y="0"/>
            <a:ext cx="190500" cy="1562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03600" y="0"/>
            <a:ext cx="2184400" cy="15621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7300" y="2374900"/>
            <a:ext cx="9550400" cy="52959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0910887" y="2505075"/>
            <a:ext cx="7300913" cy="668655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400" b="0" i="0" u="none" strike="noStrike" dirty="0">
                <a:solidFill>
                  <a:srgbClr val="000000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SNORT Rule 1 : </a:t>
            </a:r>
            <a:r>
              <a:rPr lang="ko-KR" altLang="en-US" sz="2400" b="0" i="0" u="none" strike="noStrike" dirty="0" err="1">
                <a:solidFill>
                  <a:srgbClr val="000000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이터널블루</a:t>
            </a:r>
            <a:r>
              <a:rPr lang="ko-KR" altLang="en-US" sz="2400" b="0" i="0" u="none" strike="noStrike" dirty="0">
                <a:solidFill>
                  <a:srgbClr val="000000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 탐지</a:t>
            </a:r>
          </a:p>
          <a:p>
            <a:pPr lvl="0" algn="ctr">
              <a:lnSpc>
                <a:spcPct val="116199"/>
              </a:lnSpc>
            </a:pPr>
            <a:r>
              <a:rPr lang="en-US" b="0" i="0" u="none" strike="noStrike" dirty="0">
                <a:solidFill>
                  <a:srgbClr val="0070C0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alert </a:t>
            </a:r>
            <a:r>
              <a:rPr lang="en-US" b="0" i="0" u="none" strike="noStrike" dirty="0" err="1">
                <a:solidFill>
                  <a:srgbClr val="0070C0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tcp</a:t>
            </a:r>
            <a:r>
              <a:rPr lang="en-US" b="0" i="0" u="none" strike="noStrike" dirty="0">
                <a:solidFill>
                  <a:srgbClr val="0070C0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 any </a:t>
            </a:r>
            <a:r>
              <a:rPr lang="en-US" b="0" i="0" u="none" strike="noStrike" dirty="0" err="1">
                <a:solidFill>
                  <a:srgbClr val="0070C0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any</a:t>
            </a:r>
            <a:r>
              <a:rPr lang="en-US" b="0" i="0" u="none" strike="noStrike" dirty="0">
                <a:solidFill>
                  <a:srgbClr val="0070C0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 -&gt; any 445 (</a:t>
            </a:r>
          </a:p>
          <a:p>
            <a:pPr lvl="0" algn="ctr">
              <a:lnSpc>
                <a:spcPct val="116199"/>
              </a:lnSpc>
            </a:pPr>
            <a:r>
              <a:rPr lang="en-US" b="0" i="0" u="none" strike="noStrike" dirty="0">
                <a:solidFill>
                  <a:srgbClr val="0070C0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  </a:t>
            </a:r>
            <a:r>
              <a:rPr lang="en-US" b="0" i="0" u="none" strike="noStrike" dirty="0" err="1">
                <a:solidFill>
                  <a:srgbClr val="0070C0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msg:"ETERNALBLUE</a:t>
            </a:r>
            <a:r>
              <a:rPr lang="en-US" b="0" i="0" u="none" strike="noStrike" dirty="0">
                <a:solidFill>
                  <a:srgbClr val="0070C0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 / WannaCry Exploit Attempt";</a:t>
            </a:r>
          </a:p>
          <a:p>
            <a:pPr lvl="0" algn="ctr">
              <a:lnSpc>
                <a:spcPct val="116199"/>
              </a:lnSpc>
            </a:pPr>
            <a:r>
              <a:rPr lang="en-US" b="0" i="0" u="none" strike="noStrike" dirty="0">
                <a:solidFill>
                  <a:srgbClr val="0070C0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  content:"|FF 53 4D 42|";</a:t>
            </a:r>
          </a:p>
          <a:p>
            <a:pPr lvl="0" algn="ctr">
              <a:lnSpc>
                <a:spcPct val="116199"/>
              </a:lnSpc>
            </a:pPr>
            <a:r>
              <a:rPr lang="en-US" b="0" i="0" u="none" strike="noStrike" dirty="0">
                <a:solidFill>
                  <a:srgbClr val="0070C0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  sid:2024217;</a:t>
            </a:r>
          </a:p>
          <a:p>
            <a:pPr lvl="0" algn="ctr">
              <a:lnSpc>
                <a:spcPct val="116199"/>
              </a:lnSpc>
            </a:pPr>
            <a:r>
              <a:rPr lang="en-US" b="0" i="0" u="none" strike="noStrike" dirty="0">
                <a:solidFill>
                  <a:srgbClr val="0070C0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  rev:5;</a:t>
            </a:r>
          </a:p>
          <a:p>
            <a:pPr lvl="0" algn="ctr">
              <a:lnSpc>
                <a:spcPct val="116199"/>
              </a:lnSpc>
            </a:pPr>
            <a:r>
              <a:rPr lang="en-US" b="0" i="0" u="none" strike="noStrike" dirty="0">
                <a:solidFill>
                  <a:srgbClr val="0070C0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)</a:t>
            </a:r>
          </a:p>
          <a:p>
            <a:pPr lvl="0" algn="ctr">
              <a:lnSpc>
                <a:spcPct val="116199"/>
              </a:lnSpc>
            </a:pPr>
            <a:endParaRPr lang="en-US" b="0" i="0" u="none" strike="noStrike" dirty="0">
              <a:solidFill>
                <a:srgbClr val="000000"/>
              </a:solidFill>
              <a:latin typeface="Gmarket Sans Medium" panose="020B0600000101010101" charset="-127"/>
              <a:ea typeface="Gmarket Sans Medium" panose="020B0600000101010101" charset="-127"/>
            </a:endParaRPr>
          </a:p>
          <a:p>
            <a:pPr lvl="0" algn="ctr">
              <a:lnSpc>
                <a:spcPct val="116199"/>
              </a:lnSpc>
            </a:pPr>
            <a:endParaRPr lang="en-US" b="0" i="0" u="none" strike="noStrike" dirty="0">
              <a:solidFill>
                <a:srgbClr val="000000"/>
              </a:solidFill>
              <a:latin typeface="Gmarket Sans Medium" panose="020B0600000101010101" charset="-127"/>
              <a:ea typeface="Gmarket Sans Medium" panose="020B0600000101010101" charset="-127"/>
            </a:endParaRPr>
          </a:p>
          <a:p>
            <a:pPr lvl="0" algn="ctr">
              <a:lnSpc>
                <a:spcPct val="116199"/>
              </a:lnSpc>
            </a:pPr>
            <a:r>
              <a:rPr lang="en-US" sz="2400" b="0" i="0" u="none" strike="noStrike" dirty="0">
                <a:solidFill>
                  <a:srgbClr val="000000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SNORT Rule 2 : </a:t>
            </a:r>
            <a:r>
              <a:rPr lang="ko-KR" altLang="en-US" sz="2400" b="0" i="0" u="none" strike="noStrike" dirty="0">
                <a:solidFill>
                  <a:srgbClr val="000000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킬 스위치 도메인 탐지</a:t>
            </a:r>
          </a:p>
          <a:p>
            <a:pPr lvl="0" algn="ctr">
              <a:lnSpc>
                <a:spcPct val="116199"/>
              </a:lnSpc>
            </a:pPr>
            <a:r>
              <a:rPr lang="en-US" b="0" i="0" u="none" strike="noStrike" dirty="0">
                <a:solidFill>
                  <a:srgbClr val="0070C0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alert </a:t>
            </a:r>
            <a:r>
              <a:rPr lang="en-US" b="0" i="0" u="none" strike="noStrike" dirty="0" err="1">
                <a:solidFill>
                  <a:srgbClr val="0070C0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udp</a:t>
            </a:r>
            <a:r>
              <a:rPr lang="en-US" b="0" i="0" u="none" strike="noStrike" dirty="0">
                <a:solidFill>
                  <a:srgbClr val="0070C0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 any </a:t>
            </a:r>
            <a:r>
              <a:rPr lang="en-US" b="0" i="0" u="none" strike="noStrike" dirty="0" err="1">
                <a:solidFill>
                  <a:srgbClr val="0070C0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any</a:t>
            </a:r>
            <a:r>
              <a:rPr lang="en-US" b="0" i="0" u="none" strike="noStrike" dirty="0">
                <a:solidFill>
                  <a:srgbClr val="0070C0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 -&gt; any 53 (</a:t>
            </a:r>
          </a:p>
          <a:p>
            <a:pPr lvl="0" algn="ctr">
              <a:lnSpc>
                <a:spcPct val="116199"/>
              </a:lnSpc>
            </a:pPr>
            <a:r>
              <a:rPr lang="en-US" b="0" i="0" u="none" strike="noStrike" dirty="0">
                <a:solidFill>
                  <a:srgbClr val="0070C0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    msg:"[WannaCry] Kill-Switch Domain DNS Query Detected";</a:t>
            </a:r>
          </a:p>
          <a:p>
            <a:pPr lvl="0" algn="ctr">
              <a:lnSpc>
                <a:spcPct val="116199"/>
              </a:lnSpc>
            </a:pPr>
            <a:r>
              <a:rPr lang="en-US" b="0" i="0" u="none" strike="noStrike" dirty="0">
                <a:solidFill>
                  <a:srgbClr val="0070C0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    content:"iuqerfsodp9ifjaposdfjhgosurijfaewrwergwea", </a:t>
            </a:r>
            <a:r>
              <a:rPr lang="en-US" b="0" i="0" u="none" strike="noStrike" dirty="0" err="1">
                <a:solidFill>
                  <a:srgbClr val="0070C0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nocase</a:t>
            </a:r>
            <a:r>
              <a:rPr lang="en-US" b="0" i="0" u="none" strike="noStrike" dirty="0">
                <a:solidFill>
                  <a:srgbClr val="0070C0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;</a:t>
            </a:r>
          </a:p>
          <a:p>
            <a:pPr lvl="0" algn="ctr">
              <a:lnSpc>
                <a:spcPct val="116199"/>
              </a:lnSpc>
            </a:pPr>
            <a:r>
              <a:rPr lang="en-US" b="0" i="0" u="none" strike="noStrike" dirty="0">
                <a:solidFill>
                  <a:srgbClr val="0070C0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    sid:20250606;</a:t>
            </a:r>
          </a:p>
          <a:p>
            <a:pPr lvl="0" algn="ctr">
              <a:lnSpc>
                <a:spcPct val="116199"/>
              </a:lnSpc>
            </a:pPr>
            <a:r>
              <a:rPr lang="en-US" b="0" i="0" u="none" strike="noStrike" dirty="0">
                <a:solidFill>
                  <a:srgbClr val="0070C0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    rev:2;</a:t>
            </a:r>
          </a:p>
          <a:p>
            <a:pPr lvl="0" algn="ctr">
              <a:lnSpc>
                <a:spcPct val="116199"/>
              </a:lnSpc>
            </a:pPr>
            <a:r>
              <a:rPr lang="en-US" b="0" i="0" u="none" strike="noStrike" dirty="0">
                <a:solidFill>
                  <a:srgbClr val="0070C0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)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0"/>
            <a:ext cx="685800" cy="102870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4300" y="2108200"/>
            <a:ext cx="546100" cy="5461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100" y="3314700"/>
            <a:ext cx="635000" cy="6350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900" y="4699000"/>
            <a:ext cx="520700" cy="5207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0800" y="5994400"/>
            <a:ext cx="622300" cy="6223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2400" y="3263900"/>
            <a:ext cx="1104900" cy="9652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65100" y="3467100"/>
            <a:ext cx="584200" cy="5842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77800" y="889000"/>
            <a:ext cx="355600" cy="3556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-5400000">
            <a:off x="7226300" y="5854700"/>
            <a:ext cx="7366000" cy="381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03300" y="6616700"/>
            <a:ext cx="1981200" cy="12954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562100"/>
            <a:ext cx="176149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9652000"/>
            <a:ext cx="17614900" cy="254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2992100" y="9804400"/>
            <a:ext cx="42418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800" b="0" i="0" u="none" strike="noStrike">
                <a:solidFill>
                  <a:srgbClr val="000000"/>
                </a:solidFill>
                <a:latin typeface="LINE Seed Sans TH Regular"/>
              </a:rPr>
              <a:t>WANNASMILE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7132300" y="9817100"/>
            <a:ext cx="6223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800" b="0" i="0" u="none" strike="noStrike">
                <a:solidFill>
                  <a:srgbClr val="000000"/>
                </a:solidFill>
                <a:latin typeface="LINE Seed Sans TH Heavy"/>
              </a:rPr>
              <a:t>. 20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8" name="TextBox 8"/>
          <p:cNvSpPr txBox="1"/>
          <p:nvPr/>
        </p:nvSpPr>
        <p:spPr>
          <a:xfrm>
            <a:off x="6172200" y="1765300"/>
            <a:ext cx="6438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600" b="0" i="0" u="none" strike="noStrike">
                <a:solidFill>
                  <a:srgbClr val="000000">
                    <a:alpha val="70196"/>
                  </a:srgbClr>
                </a:solidFill>
                <a:latin typeface="Gmarket Sans Light"/>
              </a:rPr>
              <a:t>WannaCry </a:t>
            </a:r>
            <a:r>
              <a:rPr lang="ko-KR" sz="1600" b="0" i="0" u="none" strike="noStrike">
                <a:solidFill>
                  <a:srgbClr val="000000">
                    <a:alpha val="70196"/>
                  </a:srgbClr>
                </a:solidFill>
                <a:ea typeface="Gmarket Sans Light"/>
              </a:rPr>
              <a:t>대응방안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207000" y="685800"/>
            <a:ext cx="83312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41500"/>
              </a:lnSpc>
            </a:pPr>
            <a:r>
              <a:rPr lang="ko-KR" sz="7000" b="0" i="0" u="none" strike="noStrike" spc="-200">
                <a:solidFill>
                  <a:srgbClr val="000000"/>
                </a:solidFill>
                <a:ea typeface="Gmarket Sans Bold"/>
              </a:rPr>
              <a:t>대응</a:t>
            </a:r>
            <a:r>
              <a:rPr lang="en-US" sz="7000" b="0" i="0" u="none" strike="noStrike" spc="-200">
                <a:solidFill>
                  <a:srgbClr val="000000"/>
                </a:solidFill>
                <a:latin typeface="Gmarket Sans Bold"/>
              </a:rPr>
              <a:t> - Snort Rule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97500" y="0"/>
            <a:ext cx="190500" cy="1562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03600" y="0"/>
            <a:ext cx="2184400" cy="15621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685800" cy="102870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300" y="2108200"/>
            <a:ext cx="546100" cy="5461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100" y="3314700"/>
            <a:ext cx="635000" cy="6350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900" y="4699000"/>
            <a:ext cx="520700" cy="5207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800" y="5994400"/>
            <a:ext cx="622300" cy="6223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2400" y="3263900"/>
            <a:ext cx="1104900" cy="9652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65100" y="3467100"/>
            <a:ext cx="584200" cy="5842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7800" y="889000"/>
            <a:ext cx="355600" cy="3556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6794500" y="9156700"/>
            <a:ext cx="47752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3000" b="0" i="0" u="none" strike="noStrike">
                <a:solidFill>
                  <a:srgbClr val="000000"/>
                </a:solidFill>
                <a:ea typeface="Gmarket Sans Medium"/>
              </a:rPr>
              <a:t>워너크라이가</a:t>
            </a:r>
            <a:r>
              <a:rPr lang="en-US" sz="30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Gmarket Sans Medium"/>
              </a:rPr>
              <a:t>탐지된</a:t>
            </a:r>
            <a:r>
              <a:rPr lang="en-US" sz="30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Gmarket Sans Medium"/>
              </a:rPr>
              <a:t>결과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1429582D-CAE9-42FA-9209-629377A4EDB0}"/>
              </a:ext>
            </a:extLst>
          </p:cNvPr>
          <p:cNvGrpSpPr/>
          <p:nvPr/>
        </p:nvGrpSpPr>
        <p:grpSpPr>
          <a:xfrm>
            <a:off x="3200400" y="2095500"/>
            <a:ext cx="12344400" cy="7048500"/>
            <a:chOff x="3200400" y="2095500"/>
            <a:chExt cx="12344400" cy="7048500"/>
          </a:xfrm>
        </p:grpSpPr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3200400" y="2095500"/>
              <a:ext cx="12344400" cy="7048500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5270500" y="8267700"/>
              <a:ext cx="7759700" cy="4826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562100"/>
            <a:ext cx="176149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9652000"/>
            <a:ext cx="17614900" cy="254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2992100" y="9804400"/>
            <a:ext cx="42418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800" b="0" i="0" u="none" strike="noStrike">
                <a:solidFill>
                  <a:srgbClr val="000000"/>
                </a:solidFill>
                <a:latin typeface="LINE Seed Sans TH Regular"/>
              </a:rPr>
              <a:t>WANNASMILE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7132300" y="9817100"/>
            <a:ext cx="6223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800" b="0" i="0" u="none" strike="noStrike">
                <a:solidFill>
                  <a:srgbClr val="000000"/>
                </a:solidFill>
                <a:latin typeface="LINE Seed Sans TH Heavy"/>
              </a:rPr>
              <a:t>. 21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8" name="TextBox 8"/>
          <p:cNvSpPr txBox="1"/>
          <p:nvPr/>
        </p:nvSpPr>
        <p:spPr>
          <a:xfrm>
            <a:off x="6172200" y="1765300"/>
            <a:ext cx="6438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600" b="0" i="0" u="none" strike="noStrike">
                <a:solidFill>
                  <a:srgbClr val="000000">
                    <a:alpha val="70196"/>
                  </a:srgbClr>
                </a:solidFill>
                <a:latin typeface="Gmarket Sans Light"/>
              </a:rPr>
              <a:t>WannaCry </a:t>
            </a:r>
            <a:r>
              <a:rPr lang="ko-KR" sz="1600" b="0" i="0" u="none" strike="noStrike">
                <a:solidFill>
                  <a:srgbClr val="000000">
                    <a:alpha val="70196"/>
                  </a:srgbClr>
                </a:solidFill>
                <a:ea typeface="Gmarket Sans Light"/>
              </a:rPr>
              <a:t>대응방안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207000" y="685800"/>
            <a:ext cx="83312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41500"/>
              </a:lnSpc>
            </a:pPr>
            <a:r>
              <a:rPr lang="ko-KR" sz="7000" b="0" i="0" u="none" strike="noStrike" spc="-200">
                <a:solidFill>
                  <a:srgbClr val="000000"/>
                </a:solidFill>
                <a:ea typeface="Gmarket Sans Bold"/>
              </a:rPr>
              <a:t>플레이북</a:t>
            </a:r>
            <a:r>
              <a:rPr lang="en-US" sz="7000" b="0" i="0" u="none" strike="noStrike" spc="-200">
                <a:solidFill>
                  <a:srgbClr val="000000"/>
                </a:solidFill>
                <a:latin typeface="Gmarket Sans Bold"/>
              </a:rPr>
              <a:t> - </a:t>
            </a:r>
            <a:r>
              <a:rPr lang="ko-KR" sz="7000" b="0" i="0" u="none" strike="noStrike" spc="-200">
                <a:solidFill>
                  <a:srgbClr val="000000"/>
                </a:solidFill>
                <a:ea typeface="Gmarket Sans Bold"/>
              </a:rPr>
              <a:t>대응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97500" y="0"/>
            <a:ext cx="190500" cy="1562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03600" y="0"/>
            <a:ext cx="2184400" cy="15621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81100" y="2374900"/>
            <a:ext cx="9550400" cy="52959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0"/>
            <a:ext cx="685800" cy="102870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4300" y="2108200"/>
            <a:ext cx="546100" cy="5461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100" y="3314700"/>
            <a:ext cx="635000" cy="6350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900" y="4699000"/>
            <a:ext cx="520700" cy="5207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0800" y="5994400"/>
            <a:ext cx="622300" cy="6223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2400" y="3263900"/>
            <a:ext cx="1104900" cy="9652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65100" y="3467100"/>
            <a:ext cx="584200" cy="5842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77800" y="889000"/>
            <a:ext cx="355600" cy="3556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-5400000">
            <a:off x="7340600" y="5600700"/>
            <a:ext cx="7366000" cy="381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717800" y="5676900"/>
            <a:ext cx="1854200" cy="1130300"/>
          </a:xfrm>
          <a:prstGeom prst="rect">
            <a:avLst/>
          </a:prstGeom>
        </p:spPr>
      </p:pic>
      <p:sp>
        <p:nvSpPr>
          <p:cNvPr id="24" name="TextBox 13">
            <a:extLst>
              <a:ext uri="{FF2B5EF4-FFF2-40B4-BE49-F238E27FC236}">
                <a16:creationId xmlns:a16="http://schemas.microsoft.com/office/drawing/2014/main" id="{CF687028-A005-472B-ADBB-2C3FE92BCC12}"/>
              </a:ext>
            </a:extLst>
          </p:cNvPr>
          <p:cNvSpPr txBox="1"/>
          <p:nvPr/>
        </p:nvSpPr>
        <p:spPr>
          <a:xfrm>
            <a:off x="11315700" y="3617913"/>
            <a:ext cx="6553201" cy="3362325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400" b="0" i="0" u="none" strike="noStrike" dirty="0">
                <a:solidFill>
                  <a:srgbClr val="000000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YARA Rule</a:t>
            </a:r>
            <a:endParaRPr lang="en-US" altLang="ko-KR" sz="2400" b="0" i="0" u="none" strike="noStrike" dirty="0">
              <a:solidFill>
                <a:srgbClr val="000000"/>
              </a:solidFill>
              <a:latin typeface="Gmarket Sans Medium" panose="020B0600000101010101" charset="-127"/>
              <a:ea typeface="Gmarket Sans Medium" panose="020B0600000101010101" charset="-127"/>
            </a:endParaRPr>
          </a:p>
          <a:p>
            <a:pPr lvl="0" algn="ctr">
              <a:lnSpc>
                <a:spcPct val="116199"/>
              </a:lnSpc>
            </a:pPr>
            <a:endParaRPr lang="en-US" altLang="ko-KR" sz="2400" b="0" i="0" u="none" strike="noStrike" dirty="0">
              <a:solidFill>
                <a:srgbClr val="000000"/>
              </a:solidFill>
              <a:latin typeface="Gmarket Sans Medium" panose="020B0600000101010101" charset="-127"/>
              <a:ea typeface="Gmarket Sans Medium" panose="020B0600000101010101" charset="-127"/>
            </a:endParaRPr>
          </a:p>
          <a:p>
            <a:pPr lvl="0" algn="ctr">
              <a:lnSpc>
                <a:spcPct val="116199"/>
              </a:lnSpc>
            </a:pPr>
            <a:r>
              <a:rPr lang="en-US" altLang="ko-KR" b="0" i="0" u="none" strike="noStrike" dirty="0">
                <a:solidFill>
                  <a:srgbClr val="0070C0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rule </a:t>
            </a:r>
            <a:r>
              <a:rPr lang="en-US" altLang="ko-KR" b="0" i="0" u="none" strike="noStrike" dirty="0" err="1">
                <a:solidFill>
                  <a:srgbClr val="0070C0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WannaCry_Relaxed</a:t>
            </a:r>
            <a:r>
              <a:rPr lang="en-US" altLang="ko-KR" b="0" i="0" u="none" strike="noStrike" dirty="0">
                <a:solidFill>
                  <a:srgbClr val="0070C0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 {</a:t>
            </a:r>
          </a:p>
          <a:p>
            <a:pPr lvl="0" algn="ctr">
              <a:lnSpc>
                <a:spcPct val="116199"/>
              </a:lnSpc>
            </a:pPr>
            <a:r>
              <a:rPr lang="en-US" altLang="ko-KR" b="0" i="0" u="none" strike="noStrike" dirty="0">
                <a:solidFill>
                  <a:srgbClr val="0070C0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  strings:</a:t>
            </a:r>
          </a:p>
          <a:p>
            <a:pPr lvl="0" algn="ctr">
              <a:lnSpc>
                <a:spcPct val="116199"/>
              </a:lnSpc>
            </a:pPr>
            <a:r>
              <a:rPr lang="en-US" altLang="ko-KR" b="0" i="0" u="none" strike="noStrike" dirty="0">
                <a:solidFill>
                  <a:srgbClr val="0070C0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    $s1 = "</a:t>
            </a:r>
            <a:r>
              <a:rPr lang="en-US" altLang="ko-KR" b="0" i="0" u="none" strike="noStrike" dirty="0" err="1">
                <a:solidFill>
                  <a:srgbClr val="0070C0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WannaDecryptor</a:t>
            </a:r>
            <a:r>
              <a:rPr lang="en-US" altLang="ko-KR" b="0" i="0" u="none" strike="noStrike" dirty="0">
                <a:solidFill>
                  <a:srgbClr val="0070C0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"</a:t>
            </a:r>
          </a:p>
          <a:p>
            <a:pPr lvl="0" algn="ctr">
              <a:lnSpc>
                <a:spcPct val="116199"/>
              </a:lnSpc>
            </a:pPr>
            <a:r>
              <a:rPr lang="en-US" altLang="ko-KR" b="0" i="0" u="none" strike="noStrike" dirty="0">
                <a:solidFill>
                  <a:srgbClr val="0070C0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    $s2 = "WNcry@2ol7"</a:t>
            </a:r>
          </a:p>
          <a:p>
            <a:pPr lvl="0" algn="ctr">
              <a:lnSpc>
                <a:spcPct val="116199"/>
              </a:lnSpc>
            </a:pPr>
            <a:r>
              <a:rPr lang="en-US" altLang="ko-KR" b="0" i="0" u="none" strike="noStrike" dirty="0">
                <a:solidFill>
                  <a:srgbClr val="0070C0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    $s3 = "Global\\WINDOWS_TASKCST_MUTEX"</a:t>
            </a:r>
          </a:p>
          <a:p>
            <a:pPr lvl="0" algn="ctr">
              <a:lnSpc>
                <a:spcPct val="116199"/>
              </a:lnSpc>
            </a:pPr>
            <a:r>
              <a:rPr lang="en-US" altLang="ko-KR" b="0" i="0" u="none" strike="noStrike" dirty="0">
                <a:solidFill>
                  <a:srgbClr val="0070C0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  condition:</a:t>
            </a:r>
          </a:p>
          <a:p>
            <a:pPr lvl="0" algn="ctr">
              <a:lnSpc>
                <a:spcPct val="116199"/>
              </a:lnSpc>
            </a:pPr>
            <a:r>
              <a:rPr lang="en-US" altLang="ko-KR" b="0" i="0" u="none" strike="noStrike" dirty="0">
                <a:solidFill>
                  <a:srgbClr val="0070C0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    any of ($s*)</a:t>
            </a:r>
          </a:p>
          <a:p>
            <a:pPr lvl="0" algn="ctr">
              <a:lnSpc>
                <a:spcPct val="116199"/>
              </a:lnSpc>
            </a:pPr>
            <a:r>
              <a:rPr lang="en-US" altLang="ko-KR" b="0" i="0" u="none" strike="noStrike" dirty="0">
                <a:solidFill>
                  <a:srgbClr val="0070C0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}</a:t>
            </a:r>
            <a:endParaRPr lang="ko-KR" altLang="en-US" b="0" i="0" u="none" strike="noStrike" dirty="0">
              <a:solidFill>
                <a:srgbClr val="0070C0"/>
              </a:solidFill>
              <a:latin typeface="Gmarket Sans Medium" panose="020B0600000101010101" charset="-127"/>
              <a:ea typeface="Gmarket Sans Medium" panose="020B0600000101010101" charset="-127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562100"/>
            <a:ext cx="176149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9652000"/>
            <a:ext cx="17614900" cy="254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2992100" y="9804400"/>
            <a:ext cx="42418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800" b="0" i="0" u="none" strike="noStrike">
                <a:solidFill>
                  <a:srgbClr val="000000"/>
                </a:solidFill>
                <a:latin typeface="LINE Seed Sans TH Regular"/>
              </a:rPr>
              <a:t>WANNASMILE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7132300" y="9817100"/>
            <a:ext cx="6223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800" b="0" i="0" u="none" strike="noStrike">
                <a:solidFill>
                  <a:srgbClr val="000000"/>
                </a:solidFill>
                <a:latin typeface="LINE Seed Sans TH Heavy"/>
              </a:rPr>
              <a:t>. 22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9" name="TextBox 9"/>
          <p:cNvSpPr txBox="1"/>
          <p:nvPr/>
        </p:nvSpPr>
        <p:spPr>
          <a:xfrm>
            <a:off x="6172200" y="1765300"/>
            <a:ext cx="6438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600" b="0" i="0" u="none" strike="noStrike">
                <a:solidFill>
                  <a:srgbClr val="000000">
                    <a:alpha val="70196"/>
                  </a:srgbClr>
                </a:solidFill>
                <a:latin typeface="Gmarket Sans Light"/>
              </a:rPr>
              <a:t>WannaCry </a:t>
            </a:r>
            <a:r>
              <a:rPr lang="ko-KR" sz="1600" b="0" i="0" u="none" strike="noStrike">
                <a:solidFill>
                  <a:srgbClr val="000000">
                    <a:alpha val="70196"/>
                  </a:srgbClr>
                </a:solidFill>
                <a:ea typeface="Gmarket Sans Light"/>
              </a:rPr>
              <a:t>대응방안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207000" y="685800"/>
            <a:ext cx="83312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41500"/>
              </a:lnSpc>
            </a:pPr>
            <a:r>
              <a:rPr lang="ko-KR" sz="7000" b="0" i="0" u="none" strike="noStrike" spc="-200">
                <a:solidFill>
                  <a:srgbClr val="000000"/>
                </a:solidFill>
                <a:ea typeface="Gmarket Sans Bold"/>
              </a:rPr>
              <a:t>대응</a:t>
            </a:r>
            <a:r>
              <a:rPr lang="en-US" sz="7000" b="0" i="0" u="none" strike="noStrike" spc="-200">
                <a:solidFill>
                  <a:srgbClr val="000000"/>
                </a:solidFill>
                <a:latin typeface="Gmarket Sans Bold"/>
              </a:rPr>
              <a:t> - YARA Rule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97500" y="0"/>
            <a:ext cx="190500" cy="15621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03600" y="0"/>
            <a:ext cx="2184400" cy="15621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685800" cy="102870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300" y="2108200"/>
            <a:ext cx="546100" cy="5461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100" y="3314700"/>
            <a:ext cx="635000" cy="6350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900" y="4699000"/>
            <a:ext cx="520700" cy="5207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800" y="5994400"/>
            <a:ext cx="622300" cy="6223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2400" y="3263900"/>
            <a:ext cx="1104900" cy="9652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65100" y="3467100"/>
            <a:ext cx="584200" cy="5842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7800" y="889000"/>
            <a:ext cx="355600" cy="355600"/>
          </a:xfrm>
          <a:prstGeom prst="rect">
            <a:avLst/>
          </a:prstGeom>
        </p:spPr>
      </p:pic>
      <p:sp>
        <p:nvSpPr>
          <p:cNvPr id="23" name="TextBox 23"/>
          <p:cNvSpPr txBox="1"/>
          <p:nvPr/>
        </p:nvSpPr>
        <p:spPr>
          <a:xfrm>
            <a:off x="6985000" y="7867650"/>
            <a:ext cx="47752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3000" b="0" i="0" u="none" strike="noStrike" dirty="0" err="1">
                <a:solidFill>
                  <a:srgbClr val="000000"/>
                </a:solidFill>
                <a:ea typeface="Gmarket Sans Medium"/>
              </a:rPr>
              <a:t>워너크라이가</a:t>
            </a:r>
            <a:r>
              <a:rPr lang="en-US" sz="3000" b="0" i="0" u="none" strike="noStrike" dirty="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000" b="0" i="0" u="none" strike="noStrike" dirty="0">
                <a:solidFill>
                  <a:srgbClr val="000000"/>
                </a:solidFill>
                <a:ea typeface="Gmarket Sans Medium"/>
              </a:rPr>
              <a:t>탐지된</a:t>
            </a:r>
            <a:r>
              <a:rPr lang="en-US" sz="3000" b="0" i="0" u="none" strike="noStrike" dirty="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000" b="0" i="0" u="none" strike="noStrike" dirty="0">
                <a:solidFill>
                  <a:srgbClr val="000000"/>
                </a:solidFill>
                <a:ea typeface="Gmarket Sans Medium"/>
              </a:rPr>
              <a:t>결과</a:t>
            </a:r>
          </a:p>
        </p:txBody>
      </p:sp>
      <p:pic>
        <p:nvPicPr>
          <p:cNvPr id="24" name="Picture 2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94170" y="4098925"/>
            <a:ext cx="16998159" cy="351155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562100"/>
            <a:ext cx="176149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9652000"/>
            <a:ext cx="17614900" cy="254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2992100" y="9804400"/>
            <a:ext cx="42418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800" b="0" i="0" u="none" strike="noStrike">
                <a:solidFill>
                  <a:srgbClr val="000000"/>
                </a:solidFill>
                <a:latin typeface="LINE Seed Sans TH Regular"/>
              </a:rPr>
              <a:t>WANNASMILE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7132300" y="9817100"/>
            <a:ext cx="6223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800" b="0" i="0" u="none" strike="noStrike">
                <a:solidFill>
                  <a:srgbClr val="000000"/>
                </a:solidFill>
                <a:latin typeface="LINE Seed Sans TH Heavy"/>
              </a:rPr>
              <a:t>. 23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8" name="TextBox 8"/>
          <p:cNvSpPr txBox="1"/>
          <p:nvPr/>
        </p:nvSpPr>
        <p:spPr>
          <a:xfrm>
            <a:off x="6172200" y="1765300"/>
            <a:ext cx="6438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600" b="0" i="0" u="none" strike="noStrike">
                <a:solidFill>
                  <a:srgbClr val="000000">
                    <a:alpha val="70196"/>
                  </a:srgbClr>
                </a:solidFill>
                <a:latin typeface="Gmarket Sans Light"/>
              </a:rPr>
              <a:t>WannaCry </a:t>
            </a:r>
            <a:r>
              <a:rPr lang="ko-KR" sz="1600" b="0" i="0" u="none" strike="noStrike">
                <a:solidFill>
                  <a:srgbClr val="000000">
                    <a:alpha val="70196"/>
                  </a:srgbClr>
                </a:solidFill>
                <a:ea typeface="Gmarket Sans Light"/>
              </a:rPr>
              <a:t>대응방안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207000" y="685800"/>
            <a:ext cx="83312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41500"/>
              </a:lnSpc>
            </a:pPr>
            <a:r>
              <a:rPr lang="ko-KR" sz="7000" b="0" i="0" u="none" strike="noStrike" spc="-200">
                <a:solidFill>
                  <a:srgbClr val="000000"/>
                </a:solidFill>
                <a:ea typeface="Gmarket Sans Bold"/>
              </a:rPr>
              <a:t>플레이북</a:t>
            </a:r>
            <a:r>
              <a:rPr lang="en-US" sz="7000" b="0" i="0" u="none" strike="noStrike" spc="-200">
                <a:solidFill>
                  <a:srgbClr val="000000"/>
                </a:solidFill>
                <a:latin typeface="Gmarket Sans Bold"/>
              </a:rPr>
              <a:t> - </a:t>
            </a:r>
            <a:r>
              <a:rPr lang="ko-KR" sz="7000" b="0" i="0" u="none" strike="noStrike" spc="-200">
                <a:solidFill>
                  <a:srgbClr val="000000"/>
                </a:solidFill>
                <a:ea typeface="Gmarket Sans Bold"/>
              </a:rPr>
              <a:t>복구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97500" y="0"/>
            <a:ext cx="190500" cy="1562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03600" y="0"/>
            <a:ext cx="2184400" cy="15621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7300" y="2374900"/>
            <a:ext cx="13208000" cy="67945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0"/>
            <a:ext cx="685800" cy="102870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4300" y="2108200"/>
            <a:ext cx="546100" cy="5461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100" y="3314700"/>
            <a:ext cx="635000" cy="6350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900" y="4699000"/>
            <a:ext cx="520700" cy="5207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0800" y="5994400"/>
            <a:ext cx="622300" cy="6223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2400" y="3263900"/>
            <a:ext cx="1104900" cy="9652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65100" y="3467100"/>
            <a:ext cx="584200" cy="5842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77800" y="889000"/>
            <a:ext cx="355600" cy="3556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4516100" y="2705100"/>
            <a:ext cx="3606800" cy="51181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-5400000">
            <a:off x="10579100" y="5549900"/>
            <a:ext cx="7734300" cy="381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766300" y="4051300"/>
            <a:ext cx="2743200" cy="15748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562100"/>
            <a:ext cx="176149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9652000"/>
            <a:ext cx="17614900" cy="25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685800" cy="10287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00" y="2108200"/>
            <a:ext cx="546100" cy="5461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00" y="3314700"/>
            <a:ext cx="635000" cy="635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900" y="4699000"/>
            <a:ext cx="520700" cy="520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800" y="5994400"/>
            <a:ext cx="622300" cy="6223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2400" y="3263900"/>
            <a:ext cx="1104900" cy="9652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5100" y="3467100"/>
            <a:ext cx="584200" cy="5842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2992100" y="9804400"/>
            <a:ext cx="42418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800" b="0" i="0" u="none" strike="noStrike">
                <a:solidFill>
                  <a:srgbClr val="000000"/>
                </a:solidFill>
                <a:latin typeface="LINE Seed Sans TH Regular"/>
              </a:rPr>
              <a:t>WANNASMILE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7284700" y="9791700"/>
            <a:ext cx="4699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800" b="0" i="0" u="none" strike="noStrike">
                <a:solidFill>
                  <a:srgbClr val="000000"/>
                </a:solidFill>
                <a:latin typeface="LINE Seed Sans TH Heavy"/>
              </a:rPr>
              <a:t>. 24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7800" y="889000"/>
            <a:ext cx="355600" cy="355600"/>
          </a:xfrm>
          <a:prstGeom prst="rect">
            <a:avLst/>
          </a:prstGeom>
        </p:spPr>
      </p:pic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17" name="TextBox 17"/>
          <p:cNvSpPr txBox="1"/>
          <p:nvPr/>
        </p:nvSpPr>
        <p:spPr>
          <a:xfrm>
            <a:off x="6172200" y="1765300"/>
            <a:ext cx="6438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600" b="0" i="0" u="none" strike="noStrike">
                <a:solidFill>
                  <a:srgbClr val="000000">
                    <a:alpha val="70196"/>
                  </a:srgbClr>
                </a:solidFill>
                <a:latin typeface="Gmarket Sans Light"/>
              </a:rPr>
              <a:t>WannaCry </a:t>
            </a:r>
            <a:r>
              <a:rPr lang="ko-KR" sz="1600" b="0" i="0" u="none" strike="noStrike">
                <a:solidFill>
                  <a:srgbClr val="000000">
                    <a:alpha val="70196"/>
                  </a:srgbClr>
                </a:solidFill>
                <a:ea typeface="Gmarket Sans Light"/>
              </a:rPr>
              <a:t>대응방안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5207000" y="685800"/>
            <a:ext cx="83312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41500"/>
              </a:lnSpc>
            </a:pPr>
            <a:r>
              <a:rPr lang="ko-KR" sz="7000" b="0" i="0" u="none" strike="noStrike" spc="-200">
                <a:solidFill>
                  <a:srgbClr val="000000"/>
                </a:solidFill>
                <a:ea typeface="Gmarket Sans Bold"/>
              </a:rPr>
              <a:t>특징</a:t>
            </a:r>
            <a:r>
              <a:rPr lang="en-US" sz="7000" b="0" i="0" u="none" strike="noStrike" spc="-200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7000" b="0" i="0" u="none" strike="noStrike" spc="-200">
                <a:solidFill>
                  <a:srgbClr val="000000"/>
                </a:solidFill>
                <a:ea typeface="Gmarket Sans Bold"/>
              </a:rPr>
              <a:t>정리</a:t>
            </a:r>
          </a:p>
        </p:txBody>
      </p:sp>
      <p:pic>
        <p:nvPicPr>
          <p:cNvPr id="19" name="Picture 1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8097500" y="0"/>
            <a:ext cx="190500" cy="15621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6103600" y="0"/>
            <a:ext cx="2184400" cy="15621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2654300" y="1739900"/>
            <a:ext cx="4991100" cy="7886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3000" b="0" i="0" u="none" strike="noStrike">
                <a:solidFill>
                  <a:srgbClr val="000000"/>
                </a:solidFill>
                <a:latin typeface="Gmarket Sans Medium"/>
              </a:rPr>
              <a:t>1. SMB</a:t>
            </a:r>
          </a:p>
          <a:p>
            <a:pPr lvl="0" algn="l">
              <a:lnSpc>
                <a:spcPct val="116199"/>
              </a:lnSpc>
            </a:pPr>
            <a:r>
              <a:rPr lang="en-US" sz="3000" b="0" i="0" u="none" strike="noStrike">
                <a:solidFill>
                  <a:srgbClr val="000000"/>
                </a:solidFill>
                <a:latin typeface="Gmarket Sans Medium"/>
              </a:rPr>
              <a:t>2. Kill Switch</a:t>
            </a:r>
          </a:p>
          <a:p>
            <a:pPr lvl="0" algn="l">
              <a:lnSpc>
                <a:spcPct val="116199"/>
              </a:lnSpc>
            </a:pPr>
            <a:r>
              <a:rPr lang="en-US" sz="3000" b="0" i="0" u="none" strike="noStrike">
                <a:solidFill>
                  <a:srgbClr val="000000"/>
                </a:solidFill>
                <a:latin typeface="Gmarket Sans Medium"/>
              </a:rPr>
              <a:t>3. </a:t>
            </a:r>
            <a:r>
              <a:rPr lang="ko-KR" sz="3000" b="0" i="0" u="none" strike="noStrike">
                <a:solidFill>
                  <a:srgbClr val="000000"/>
                </a:solidFill>
                <a:ea typeface="Gmarket Sans Medium"/>
              </a:rPr>
              <a:t>고유</a:t>
            </a:r>
            <a:r>
              <a:rPr lang="en-US" sz="30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Gmarket Sans Medium"/>
              </a:rPr>
              <a:t>확장자</a:t>
            </a:r>
          </a:p>
          <a:p>
            <a:pPr lvl="0" algn="l">
              <a:lnSpc>
                <a:spcPct val="116199"/>
              </a:lnSpc>
            </a:pPr>
            <a:r>
              <a:rPr lang="en-US" sz="3000" b="0" i="0" u="none" strike="noStrike">
                <a:solidFill>
                  <a:srgbClr val="000000"/>
                </a:solidFill>
                <a:latin typeface="Gmarket Sans Medium"/>
              </a:rPr>
              <a:t>4. </a:t>
            </a:r>
            <a:r>
              <a:rPr lang="ko-KR" sz="3000" b="0" i="0" u="none" strike="noStrike">
                <a:solidFill>
                  <a:srgbClr val="000000"/>
                </a:solidFill>
                <a:ea typeface="Gmarket Sans Medium"/>
              </a:rPr>
              <a:t>지속성</a:t>
            </a:r>
          </a:p>
          <a:p>
            <a:pPr lvl="0" algn="l">
              <a:lnSpc>
                <a:spcPct val="116199"/>
              </a:lnSpc>
            </a:pPr>
            <a:r>
              <a:rPr lang="en-US" sz="3000" b="0" i="0" u="none" strike="noStrike">
                <a:solidFill>
                  <a:srgbClr val="000000"/>
                </a:solidFill>
                <a:latin typeface="Gmarket Sans Medium"/>
              </a:rPr>
              <a:t>5. </a:t>
            </a:r>
            <a:r>
              <a:rPr lang="ko-KR" sz="3000" b="0" i="0" u="none" strike="noStrike">
                <a:solidFill>
                  <a:srgbClr val="000000"/>
                </a:solidFill>
                <a:ea typeface="Gmarket Sans Medium"/>
              </a:rPr>
              <a:t>권한</a:t>
            </a:r>
            <a:r>
              <a:rPr lang="en-US" sz="30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Gmarket Sans Medium"/>
              </a:rPr>
              <a:t>상승</a:t>
            </a:r>
          </a:p>
          <a:p>
            <a:pPr lvl="0" algn="l">
              <a:lnSpc>
                <a:spcPct val="116199"/>
              </a:lnSpc>
            </a:pPr>
            <a:r>
              <a:rPr lang="en-US" sz="3000" b="0" i="0" u="none" strike="noStrike">
                <a:solidFill>
                  <a:srgbClr val="000000"/>
                </a:solidFill>
                <a:latin typeface="Gmarket Sans Medium"/>
              </a:rPr>
              <a:t>6. </a:t>
            </a:r>
            <a:r>
              <a:rPr lang="ko-KR" sz="3000" b="0" i="0" u="none" strike="noStrike">
                <a:solidFill>
                  <a:srgbClr val="000000"/>
                </a:solidFill>
                <a:ea typeface="Gmarket Sans Medium"/>
              </a:rPr>
              <a:t>볼륨</a:t>
            </a:r>
            <a:r>
              <a:rPr lang="en-US" sz="30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Gmarket Sans Medium"/>
              </a:rPr>
              <a:t>섀도우</a:t>
            </a:r>
            <a:r>
              <a:rPr lang="en-US" sz="30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Gmarket Sans Medium"/>
              </a:rPr>
              <a:t>카피</a:t>
            </a:r>
            <a:r>
              <a:rPr lang="en-US" sz="30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Gmarket Sans Medium"/>
              </a:rPr>
              <a:t>삭제</a:t>
            </a:r>
          </a:p>
          <a:p>
            <a:pPr lvl="0" algn="l">
              <a:lnSpc>
                <a:spcPct val="116199"/>
              </a:lnSpc>
            </a:pPr>
            <a:r>
              <a:rPr lang="en-US" sz="3000" b="0" i="0" u="none" strike="noStrike">
                <a:solidFill>
                  <a:srgbClr val="000000"/>
                </a:solidFill>
                <a:latin typeface="Gmarket Sans Medium"/>
              </a:rPr>
              <a:t>7. </a:t>
            </a:r>
            <a:r>
              <a:rPr lang="ko-KR" sz="3000" b="0" i="0" u="none" strike="noStrike">
                <a:solidFill>
                  <a:srgbClr val="000000"/>
                </a:solidFill>
                <a:ea typeface="Gmarket Sans Medium"/>
              </a:rPr>
              <a:t>뮤텍스</a:t>
            </a:r>
          </a:p>
          <a:p>
            <a:pPr lvl="0" algn="l">
              <a:lnSpc>
                <a:spcPct val="116199"/>
              </a:lnSpc>
            </a:pPr>
            <a:r>
              <a:rPr lang="en-US" sz="3000" b="0" i="0" u="none" strike="noStrike">
                <a:solidFill>
                  <a:srgbClr val="000000"/>
                </a:solidFill>
                <a:latin typeface="Gmarket Sans Medium"/>
              </a:rPr>
              <a:t>8. </a:t>
            </a:r>
            <a:r>
              <a:rPr lang="ko-KR" sz="3000" b="0" i="0" u="none" strike="noStrike">
                <a:solidFill>
                  <a:srgbClr val="000000"/>
                </a:solidFill>
                <a:ea typeface="Gmarket Sans Medium"/>
              </a:rPr>
              <a:t>시스템</a:t>
            </a:r>
            <a:r>
              <a:rPr lang="en-US" sz="30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Gmarket Sans Medium"/>
              </a:rPr>
              <a:t>리소스</a:t>
            </a:r>
            <a:r>
              <a:rPr lang="en-US" sz="30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Gmarket Sans Medium"/>
              </a:rPr>
              <a:t>사용량</a:t>
            </a:r>
            <a:r>
              <a:rPr lang="en-US" sz="30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Gmarket Sans Medium"/>
              </a:rPr>
              <a:t>증가</a:t>
            </a:r>
          </a:p>
          <a:p>
            <a:pPr lvl="0" algn="l">
              <a:lnSpc>
                <a:spcPct val="116199"/>
              </a:lnSpc>
            </a:pPr>
            <a:r>
              <a:rPr lang="en-US" sz="3000" b="0" i="0" u="none" strike="noStrike">
                <a:solidFill>
                  <a:srgbClr val="000000"/>
                </a:solidFill>
                <a:latin typeface="Gmarket Sans Medium"/>
              </a:rPr>
              <a:t>9. </a:t>
            </a:r>
            <a:r>
              <a:rPr lang="ko-KR" sz="3000" b="0" i="0" u="none" strike="noStrike">
                <a:solidFill>
                  <a:srgbClr val="000000"/>
                </a:solidFill>
                <a:ea typeface="Gmarket Sans Medium"/>
              </a:rPr>
              <a:t>페이로드</a:t>
            </a:r>
            <a:r>
              <a:rPr lang="en-US" sz="30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Gmarket Sans Medium"/>
              </a:rPr>
              <a:t>파일</a:t>
            </a:r>
            <a:r>
              <a:rPr lang="en-US" sz="30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Gmarket Sans Medium"/>
              </a:rPr>
              <a:t>해시</a:t>
            </a:r>
          </a:p>
          <a:p>
            <a:pPr lvl="0" algn="l">
              <a:lnSpc>
                <a:spcPct val="116199"/>
              </a:lnSpc>
            </a:pPr>
            <a:r>
              <a:rPr lang="en-US" sz="3000" b="0" i="0" u="none" strike="noStrike">
                <a:solidFill>
                  <a:srgbClr val="000000"/>
                </a:solidFill>
                <a:latin typeface="Gmarket Sans Medium"/>
              </a:rPr>
              <a:t>10. C2 </a:t>
            </a:r>
            <a:r>
              <a:rPr lang="ko-KR" sz="3000" b="0" i="0" u="none" strike="noStrike">
                <a:solidFill>
                  <a:srgbClr val="000000"/>
                </a:solidFill>
                <a:ea typeface="Gmarket Sans Medium"/>
              </a:rPr>
              <a:t>서버</a:t>
            </a:r>
            <a:r>
              <a:rPr lang="en-US" sz="3000" b="0" i="0" u="none" strike="noStrike">
                <a:solidFill>
                  <a:srgbClr val="000000"/>
                </a:solidFill>
                <a:latin typeface="Gmarket Sans Medium"/>
              </a:rPr>
              <a:t>, </a:t>
            </a:r>
            <a:r>
              <a:rPr lang="ko-KR" sz="3000" b="0" i="0" u="none" strike="noStrike">
                <a:solidFill>
                  <a:srgbClr val="000000"/>
                </a:solidFill>
                <a:ea typeface="Gmarket Sans Medium"/>
              </a:rPr>
              <a:t>토르</a:t>
            </a:r>
            <a:r>
              <a:rPr lang="en-US" sz="30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Gmarket Sans Medium"/>
              </a:rPr>
              <a:t>주소</a:t>
            </a:r>
          </a:p>
          <a:p>
            <a:pPr lvl="0" algn="l">
              <a:lnSpc>
                <a:spcPct val="116199"/>
              </a:lnSpc>
            </a:pPr>
            <a:r>
              <a:rPr lang="en-US" sz="3000" b="0" i="0" u="none" strike="noStrike">
                <a:solidFill>
                  <a:srgbClr val="000000"/>
                </a:solidFill>
                <a:latin typeface="Gmarket Sans Medium"/>
              </a:rPr>
              <a:t>11. </a:t>
            </a:r>
            <a:r>
              <a:rPr lang="ko-KR" sz="3000" b="0" i="0" u="none" strike="noStrike">
                <a:solidFill>
                  <a:srgbClr val="000000"/>
                </a:solidFill>
                <a:ea typeface="Gmarket Sans Medium"/>
              </a:rPr>
              <a:t>고유</a:t>
            </a:r>
            <a:r>
              <a:rPr lang="en-US" sz="30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Gmarket Sans Medium"/>
              </a:rPr>
              <a:t>파일명</a:t>
            </a:r>
          </a:p>
          <a:p>
            <a:pPr lvl="0" algn="l">
              <a:lnSpc>
                <a:spcPct val="116199"/>
              </a:lnSpc>
            </a:pPr>
            <a:r>
              <a:rPr lang="en-US" sz="3000" b="0" i="0" u="none" strike="noStrike">
                <a:solidFill>
                  <a:srgbClr val="000000"/>
                </a:solidFill>
                <a:latin typeface="Gmarket Sans Medium"/>
              </a:rPr>
              <a:t>12. </a:t>
            </a:r>
            <a:r>
              <a:rPr lang="ko-KR" sz="3000" b="0" i="0" u="none" strike="noStrike">
                <a:solidFill>
                  <a:srgbClr val="000000"/>
                </a:solidFill>
                <a:ea typeface="Gmarket Sans Medium"/>
              </a:rPr>
              <a:t>확장자</a:t>
            </a:r>
            <a:r>
              <a:rPr lang="en-US" sz="30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Gmarket Sans Medium"/>
              </a:rPr>
              <a:t>변경</a:t>
            </a:r>
          </a:p>
          <a:p>
            <a:pPr lvl="0" algn="l">
              <a:lnSpc>
                <a:spcPct val="116199"/>
              </a:lnSpc>
            </a:pPr>
            <a:r>
              <a:rPr lang="en-US" sz="3000" b="0" i="0" u="none" strike="noStrike">
                <a:solidFill>
                  <a:srgbClr val="000000"/>
                </a:solidFill>
                <a:latin typeface="Gmarket Sans Medium"/>
              </a:rPr>
              <a:t>13. batch/VBS </a:t>
            </a:r>
            <a:r>
              <a:rPr lang="ko-KR" sz="3000" b="0" i="0" u="none" strike="noStrike">
                <a:solidFill>
                  <a:srgbClr val="000000"/>
                </a:solidFill>
                <a:ea typeface="Gmarket Sans Medium"/>
              </a:rPr>
              <a:t>스크립트</a:t>
            </a:r>
          </a:p>
          <a:p>
            <a:pPr lvl="0" algn="l">
              <a:lnSpc>
                <a:spcPct val="116199"/>
              </a:lnSpc>
            </a:pPr>
            <a:r>
              <a:rPr lang="en-US" sz="3000" b="0" i="0" u="none" strike="noStrike">
                <a:solidFill>
                  <a:srgbClr val="000000"/>
                </a:solidFill>
                <a:latin typeface="Gmarket Sans Medium"/>
              </a:rPr>
              <a:t>14. </a:t>
            </a:r>
            <a:r>
              <a:rPr lang="ko-KR" sz="3000" b="0" i="0" u="none" strike="noStrike">
                <a:solidFill>
                  <a:srgbClr val="000000"/>
                </a:solidFill>
                <a:ea typeface="Gmarket Sans Medium"/>
              </a:rPr>
              <a:t>프로세스</a:t>
            </a:r>
            <a:r>
              <a:rPr lang="en-US" sz="30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Gmarket Sans Medium"/>
              </a:rPr>
              <a:t>실행</a:t>
            </a:r>
            <a:r>
              <a:rPr lang="en-US" sz="30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Gmarket Sans Medium"/>
              </a:rPr>
              <a:t>및</a:t>
            </a:r>
            <a:r>
              <a:rPr lang="en-US" sz="30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Gmarket Sans Medium"/>
              </a:rPr>
              <a:t>종료</a:t>
            </a:r>
          </a:p>
          <a:p>
            <a:pPr lvl="0" algn="l">
              <a:lnSpc>
                <a:spcPct val="116199"/>
              </a:lnSpc>
            </a:pPr>
            <a:r>
              <a:rPr lang="en-US" sz="3000" b="0" i="0" u="none" strike="noStrike">
                <a:solidFill>
                  <a:srgbClr val="000000"/>
                </a:solidFill>
                <a:latin typeface="Gmarket Sans Medium"/>
              </a:rPr>
              <a:t>15. </a:t>
            </a:r>
            <a:r>
              <a:rPr lang="ko-KR" sz="3000" b="0" i="0" u="none" strike="noStrike">
                <a:solidFill>
                  <a:srgbClr val="000000"/>
                </a:solidFill>
                <a:ea typeface="Gmarket Sans Medium"/>
              </a:rPr>
              <a:t>동적</a:t>
            </a:r>
            <a:r>
              <a:rPr lang="en-US" sz="30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Gmarket Sans Medium"/>
              </a:rPr>
              <a:t>라이브러리</a:t>
            </a:r>
            <a:r>
              <a:rPr lang="en-US" sz="30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Gmarket Sans Medium"/>
              </a:rPr>
              <a:t>로딩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7569200" y="8229600"/>
            <a:ext cx="10477500" cy="1054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3000" b="0" i="0" u="none" strike="noStrike">
                <a:solidFill>
                  <a:srgbClr val="000000"/>
                </a:solidFill>
                <a:latin typeface="Gmarket Sans Medium"/>
              </a:rPr>
              <a:t>IDA </a:t>
            </a:r>
            <a:r>
              <a:rPr lang="ko-KR" sz="3000" b="0" i="0" u="none" strike="noStrike">
                <a:solidFill>
                  <a:srgbClr val="000000"/>
                </a:solidFill>
                <a:ea typeface="Gmarket Sans Medium"/>
              </a:rPr>
              <a:t>디컴파일</a:t>
            </a:r>
            <a:r>
              <a:rPr lang="en-US" sz="30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Gmarket Sans Medium"/>
              </a:rPr>
              <a:t>코드</a:t>
            </a:r>
            <a:r>
              <a:rPr lang="en-US" sz="30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Gmarket Sans Medium"/>
              </a:rPr>
              <a:t>분석</a:t>
            </a:r>
            <a:r>
              <a:rPr lang="en-US" sz="30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Gmarket Sans Medium"/>
              </a:rPr>
              <a:t>결과</a:t>
            </a:r>
            <a:r>
              <a:rPr lang="en-US" sz="3000" b="0" i="0" u="none" strike="noStrike">
                <a:solidFill>
                  <a:srgbClr val="000000"/>
                </a:solidFill>
                <a:latin typeface="Gmarket Sans Medium"/>
              </a:rPr>
              <a:t> (</a:t>
            </a:r>
            <a:r>
              <a:rPr lang="ko-KR" sz="3000" b="0" i="0" u="none" strike="noStrike">
                <a:solidFill>
                  <a:srgbClr val="000000"/>
                </a:solidFill>
                <a:ea typeface="Gmarket Sans Medium"/>
              </a:rPr>
              <a:t>서브</a:t>
            </a:r>
            <a:r>
              <a:rPr lang="en-US" sz="30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Gmarket Sans Medium"/>
              </a:rPr>
              <a:t>루틴</a:t>
            </a:r>
            <a:r>
              <a:rPr lang="en-US" sz="30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Gmarket Sans Medium"/>
              </a:rPr>
              <a:t>단위</a:t>
            </a:r>
            <a:r>
              <a:rPr lang="en-US" sz="3000" b="0" i="0" u="none" strike="noStrike">
                <a:solidFill>
                  <a:srgbClr val="000000"/>
                </a:solidFill>
                <a:latin typeface="Gmarket Sans Medium"/>
              </a:rPr>
              <a:t>, 300</a:t>
            </a:r>
            <a:r>
              <a:rPr lang="ko-KR" sz="3000" b="0" i="0" u="none" strike="noStrike">
                <a:solidFill>
                  <a:srgbClr val="000000"/>
                </a:solidFill>
                <a:ea typeface="Gmarket Sans Medium"/>
              </a:rPr>
              <a:t>여</a:t>
            </a:r>
            <a:r>
              <a:rPr lang="en-US" sz="30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Gmarket Sans Medium"/>
              </a:rPr>
              <a:t>개</a:t>
            </a:r>
            <a:r>
              <a:rPr lang="en-US" sz="30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Gmarket Sans Medium"/>
              </a:rPr>
              <a:t>파일</a:t>
            </a:r>
            <a:r>
              <a:rPr lang="en-US" sz="3000" b="0" i="0" u="none" strike="noStrike">
                <a:solidFill>
                  <a:srgbClr val="000000"/>
                </a:solidFill>
                <a:latin typeface="Gmarket Sans Medium"/>
              </a:rPr>
              <a:t>)</a:t>
            </a:r>
          </a:p>
          <a:p>
            <a:pPr lvl="0" algn="l">
              <a:lnSpc>
                <a:spcPct val="116199"/>
              </a:lnSpc>
            </a:pPr>
            <a:r>
              <a:rPr lang="en-US" sz="3000" b="0" i="0" u="sng" strike="noStrike">
                <a:solidFill>
                  <a:srgbClr val="18A8F1"/>
                </a:solidFill>
                <a:latin typeface="Gmarket Sans Medium"/>
              </a:rPr>
              <a:t>https://github.com/MoonMoohyeon/WannaCry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3"/>
          <p:cNvSpPr txBox="1"/>
          <p:nvPr/>
        </p:nvSpPr>
        <p:spPr>
          <a:xfrm>
            <a:off x="1282700" y="2514600"/>
            <a:ext cx="11480800" cy="6248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3500" b="0" i="0" u="none" strike="noStrike" dirty="0">
                <a:solidFill>
                  <a:srgbClr val="FC5230"/>
                </a:solidFill>
                <a:latin typeface="Gmarket Sans Medium"/>
              </a:rPr>
              <a:t>WannaCry</a:t>
            </a:r>
            <a:r>
              <a:rPr lang="ko-KR" sz="3500" b="0" i="0" u="none" strike="noStrike" dirty="0">
                <a:solidFill>
                  <a:srgbClr val="000000"/>
                </a:solidFill>
                <a:ea typeface="Gmarket Sans Medium"/>
              </a:rPr>
              <a:t>의</a:t>
            </a:r>
            <a:r>
              <a:rPr lang="en-US" sz="3500" b="0" i="0" u="none" strike="noStrike" dirty="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500" b="0" i="0" u="none" strike="noStrike" dirty="0">
                <a:solidFill>
                  <a:srgbClr val="FC5230"/>
                </a:solidFill>
                <a:ea typeface="Gmarket Sans Medium"/>
              </a:rPr>
              <a:t>공격</a:t>
            </a:r>
            <a:r>
              <a:rPr lang="en-US" sz="3500" b="0" i="0" u="none" strike="noStrike" dirty="0">
                <a:solidFill>
                  <a:srgbClr val="FC5230"/>
                </a:solidFill>
                <a:latin typeface="Gmarket Sans Medium"/>
              </a:rPr>
              <a:t> </a:t>
            </a:r>
            <a:r>
              <a:rPr lang="ko-KR" sz="3500" b="0" i="0" u="none" strike="noStrike" dirty="0">
                <a:solidFill>
                  <a:srgbClr val="FC5230"/>
                </a:solidFill>
                <a:ea typeface="Gmarket Sans Medium"/>
              </a:rPr>
              <a:t>기술</a:t>
            </a:r>
            <a:r>
              <a:rPr lang="ko-KR" sz="3500" b="0" i="0" u="none" strike="noStrike" dirty="0">
                <a:solidFill>
                  <a:srgbClr val="000000"/>
                </a:solidFill>
                <a:ea typeface="Gmarket Sans Medium"/>
              </a:rPr>
              <a:t>을</a:t>
            </a:r>
            <a:r>
              <a:rPr lang="en-US" sz="3500" b="0" i="0" u="none" strike="noStrike" dirty="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500" b="0" i="0" u="none" strike="noStrike" dirty="0">
                <a:solidFill>
                  <a:srgbClr val="FC5230"/>
                </a:solidFill>
                <a:ea typeface="Gmarket Sans Medium"/>
              </a:rPr>
              <a:t>분류</a:t>
            </a:r>
            <a:r>
              <a:rPr lang="ko-KR" sz="3500" b="0" i="0" u="none" strike="noStrike" dirty="0">
                <a:solidFill>
                  <a:srgbClr val="000000"/>
                </a:solidFill>
                <a:ea typeface="Gmarket Sans Medium"/>
              </a:rPr>
              <a:t>하고</a:t>
            </a:r>
            <a:r>
              <a:rPr lang="en-US" sz="3500" b="0" i="0" u="none" strike="noStrike" dirty="0">
                <a:solidFill>
                  <a:srgbClr val="000000"/>
                </a:solidFill>
                <a:latin typeface="Gmarket Sans Medium"/>
              </a:rPr>
              <a:t>, </a:t>
            </a:r>
          </a:p>
          <a:p>
            <a:pPr lvl="0" algn="l">
              <a:lnSpc>
                <a:spcPct val="116199"/>
              </a:lnSpc>
            </a:pPr>
            <a:r>
              <a:rPr lang="ko-KR" sz="3500" b="0" i="0" u="none" strike="noStrike" dirty="0">
                <a:solidFill>
                  <a:srgbClr val="000000"/>
                </a:solidFill>
                <a:ea typeface="Gmarket Sans Medium"/>
              </a:rPr>
              <a:t>악성코드에서</a:t>
            </a:r>
            <a:r>
              <a:rPr lang="en-US" sz="3500" b="0" i="0" u="none" strike="noStrike" dirty="0">
                <a:solidFill>
                  <a:srgbClr val="000000"/>
                </a:solidFill>
                <a:latin typeface="Gmarket Sans Medium"/>
              </a:rPr>
              <a:t> </a:t>
            </a:r>
            <a:r>
              <a:rPr lang="ko-KR" sz="3500" b="0" i="0" u="none" strike="noStrike" dirty="0">
                <a:solidFill>
                  <a:srgbClr val="FC5230"/>
                </a:solidFill>
                <a:ea typeface="Gmarket Sans Medium"/>
              </a:rPr>
              <a:t>얼마나</a:t>
            </a:r>
            <a:r>
              <a:rPr lang="en-US" sz="3500" b="0" i="0" u="none" strike="noStrike" dirty="0">
                <a:solidFill>
                  <a:srgbClr val="FC5230"/>
                </a:solidFill>
                <a:latin typeface="Gmarket Sans Medium"/>
              </a:rPr>
              <a:t> </a:t>
            </a:r>
            <a:r>
              <a:rPr lang="ko-KR" sz="3500" b="0" i="0" u="none" strike="noStrike" dirty="0">
                <a:solidFill>
                  <a:srgbClr val="FC5230"/>
                </a:solidFill>
                <a:ea typeface="Gmarket Sans Medium"/>
              </a:rPr>
              <a:t>자주</a:t>
            </a:r>
            <a:r>
              <a:rPr lang="en-US" sz="3500" b="0" i="0" u="none" strike="noStrike" dirty="0">
                <a:solidFill>
                  <a:srgbClr val="FC5230"/>
                </a:solidFill>
                <a:latin typeface="Gmarket Sans Medium"/>
              </a:rPr>
              <a:t> </a:t>
            </a:r>
            <a:r>
              <a:rPr lang="ko-KR" sz="3500" b="0" i="0" u="none" strike="noStrike" dirty="0">
                <a:solidFill>
                  <a:srgbClr val="FC5230"/>
                </a:solidFill>
                <a:ea typeface="Gmarket Sans Medium"/>
              </a:rPr>
              <a:t>사용</a:t>
            </a:r>
            <a:r>
              <a:rPr lang="ko-KR" sz="3500" b="0" i="0" u="none" strike="noStrike" dirty="0">
                <a:solidFill>
                  <a:srgbClr val="000000"/>
                </a:solidFill>
                <a:ea typeface="Gmarket Sans Medium"/>
              </a:rPr>
              <a:t>되는</a:t>
            </a:r>
            <a:r>
              <a:rPr lang="en-US" sz="3500" b="0" i="0" u="none" strike="noStrike" dirty="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500" b="0" i="0" u="none" strike="noStrike" dirty="0">
                <a:solidFill>
                  <a:srgbClr val="000000"/>
                </a:solidFill>
                <a:ea typeface="Gmarket Sans Medium"/>
              </a:rPr>
              <a:t>기술인지</a:t>
            </a:r>
            <a:r>
              <a:rPr lang="en-US" sz="3500" b="0" i="0" u="none" strike="noStrike" dirty="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500" b="0" i="0" u="none" strike="noStrike" dirty="0">
                <a:solidFill>
                  <a:srgbClr val="000000"/>
                </a:solidFill>
                <a:ea typeface="Gmarket Sans Medium"/>
              </a:rPr>
              <a:t>확인</a:t>
            </a:r>
          </a:p>
          <a:p>
            <a:pPr lvl="0" algn="l">
              <a:lnSpc>
                <a:spcPct val="116199"/>
              </a:lnSpc>
            </a:pPr>
            <a:endParaRPr lang="ko-KR" sz="3500" b="0" i="0" u="none" strike="noStrike" dirty="0">
              <a:solidFill>
                <a:srgbClr val="000000"/>
              </a:solidFill>
              <a:ea typeface="Gmarket Sans Medium"/>
            </a:endParaRPr>
          </a:p>
          <a:p>
            <a:pPr lvl="0" algn="l">
              <a:lnSpc>
                <a:spcPct val="116199"/>
              </a:lnSpc>
            </a:pPr>
            <a:r>
              <a:rPr lang="en-US" sz="2500" b="0" i="0" u="none" strike="noStrike" dirty="0">
                <a:solidFill>
                  <a:srgbClr val="000000"/>
                </a:solidFill>
                <a:latin typeface="Gmarket Sans Medium"/>
              </a:rPr>
              <a:t>MITRE</a:t>
            </a:r>
            <a:r>
              <a:rPr lang="ko-KR" sz="2500" b="0" i="0" u="none" strike="noStrike" dirty="0">
                <a:solidFill>
                  <a:srgbClr val="000000"/>
                </a:solidFill>
                <a:ea typeface="Gmarket Sans Medium"/>
              </a:rPr>
              <a:t>가</a:t>
            </a:r>
            <a:r>
              <a:rPr lang="en-US" sz="2500" b="0" i="0" u="none" strike="noStrike" dirty="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Gmarket Sans Medium"/>
              </a:rPr>
              <a:t>공식으로</a:t>
            </a:r>
            <a:r>
              <a:rPr lang="en-US" sz="2500" b="0" i="0" u="none" strike="noStrike" dirty="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Gmarket Sans Medium"/>
              </a:rPr>
              <a:t>제공하는</a:t>
            </a:r>
            <a:r>
              <a:rPr lang="en-US" sz="2500" b="0" i="0" u="none" strike="noStrike" dirty="0">
                <a:solidFill>
                  <a:srgbClr val="000000"/>
                </a:solidFill>
                <a:latin typeface="Gmarket Sans Medium"/>
              </a:rPr>
              <a:t> Enterprise ATT&amp;CK </a:t>
            </a:r>
            <a:r>
              <a:rPr lang="ko-KR" sz="2500" b="0" i="0" u="none" strike="noStrike" dirty="0">
                <a:solidFill>
                  <a:srgbClr val="000000"/>
                </a:solidFill>
                <a:ea typeface="Gmarket Sans Medium"/>
              </a:rPr>
              <a:t>전체</a:t>
            </a:r>
            <a:r>
              <a:rPr lang="en-US" sz="2500" b="0" i="0" u="none" strike="noStrike" dirty="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Gmarket Sans Medium"/>
              </a:rPr>
              <a:t>데이터</a:t>
            </a:r>
            <a:r>
              <a:rPr lang="en-US" sz="2500" b="0" i="0" u="none" strike="noStrike" dirty="0">
                <a:solidFill>
                  <a:srgbClr val="000000"/>
                </a:solidFill>
                <a:latin typeface="Gmarket Sans Medium"/>
              </a:rPr>
              <a:t>(STIX 2.1)</a:t>
            </a:r>
          </a:p>
          <a:p>
            <a:pPr lvl="0" algn="l">
              <a:lnSpc>
                <a:spcPct val="116199"/>
              </a:lnSpc>
            </a:pPr>
            <a:r>
              <a:rPr lang="en-US" sz="1800" b="0" i="0" u="none" strike="noStrike" dirty="0">
                <a:solidFill>
                  <a:srgbClr val="000000"/>
                </a:solidFill>
                <a:latin typeface="Gmarket Sans Medium"/>
              </a:rPr>
              <a:t>https://github.com/mitre/cti/blob/master/enterprise-attack/enterprise-attack.json</a:t>
            </a:r>
          </a:p>
          <a:p>
            <a:pPr lvl="0" algn="l">
              <a:lnSpc>
                <a:spcPct val="116199"/>
              </a:lnSpc>
            </a:pPr>
            <a:r>
              <a:rPr lang="en-US" sz="1800" b="0" i="0" u="none" strike="noStrike" dirty="0">
                <a:solidFill>
                  <a:srgbClr val="FC5230"/>
                </a:solidFill>
                <a:latin typeface="Gmarket Sans Medium"/>
              </a:rPr>
              <a:t>j</a:t>
            </a:r>
            <a:r>
              <a:rPr lang="en-US" sz="2500" b="0" i="0" u="none" strike="noStrike" dirty="0">
                <a:solidFill>
                  <a:srgbClr val="FC5230"/>
                </a:solidFill>
                <a:latin typeface="Gmarket Sans Medium"/>
              </a:rPr>
              <a:t>son </a:t>
            </a:r>
            <a:r>
              <a:rPr lang="ko-KR" sz="2500" b="0" i="0" u="none" strike="noStrike" dirty="0">
                <a:solidFill>
                  <a:srgbClr val="FC5230"/>
                </a:solidFill>
                <a:ea typeface="Gmarket Sans Medium"/>
              </a:rPr>
              <a:t>형식</a:t>
            </a:r>
            <a:r>
              <a:rPr lang="en-US" sz="2500" b="0" i="0" u="none" strike="noStrike" dirty="0">
                <a:solidFill>
                  <a:srgbClr val="FC5230"/>
                </a:solidFill>
                <a:latin typeface="Gmarket Sans Medium"/>
              </a:rPr>
              <a:t> </a:t>
            </a:r>
            <a:r>
              <a:rPr lang="ko-KR" sz="2500" b="0" i="0" u="none" strike="noStrike" dirty="0">
                <a:solidFill>
                  <a:srgbClr val="FC5230"/>
                </a:solidFill>
                <a:ea typeface="Gmarket Sans Medium"/>
              </a:rPr>
              <a:t>파일</a:t>
            </a:r>
            <a:r>
              <a:rPr lang="en-US" sz="2500" b="0" i="0" u="none" strike="noStrike" dirty="0">
                <a:solidFill>
                  <a:srgbClr val="FC5230"/>
                </a:solidFill>
                <a:latin typeface="Gmarket Sans Medium"/>
              </a:rPr>
              <a:t>, 624,957 lines</a:t>
            </a:r>
          </a:p>
          <a:p>
            <a:pPr lvl="0" algn="l">
              <a:lnSpc>
                <a:spcPct val="116199"/>
              </a:lnSpc>
            </a:pPr>
            <a:endParaRPr lang="en-US" sz="2500" b="0" i="0" u="none" strike="noStrike" dirty="0">
              <a:solidFill>
                <a:srgbClr val="FC5230"/>
              </a:solidFill>
              <a:latin typeface="Gmarket Sans Medium"/>
            </a:endParaRPr>
          </a:p>
          <a:p>
            <a:pPr marL="342900" lvl="0" indent="-342900" algn="l">
              <a:lnSpc>
                <a:spcPct val="116199"/>
              </a:lnSpc>
              <a:buAutoNum type="arabicPeriod"/>
            </a:pPr>
            <a:r>
              <a:rPr lang="en-US" sz="2500" b="0" i="0" u="none" strike="noStrike" dirty="0">
                <a:solidFill>
                  <a:srgbClr val="000000"/>
                </a:solidFill>
                <a:latin typeface="Gmarket Sans Medium"/>
              </a:rPr>
              <a:t>STIX </a:t>
            </a:r>
            <a:r>
              <a:rPr lang="ko-KR" sz="2500" b="0" i="0" u="none" strike="noStrike" dirty="0">
                <a:solidFill>
                  <a:srgbClr val="000000"/>
                </a:solidFill>
                <a:ea typeface="Gmarket Sans Medium"/>
              </a:rPr>
              <a:t>데이터에서</a:t>
            </a:r>
            <a:r>
              <a:rPr lang="en-US" sz="2500" b="0" i="0" u="none" strike="noStrike" dirty="0">
                <a:solidFill>
                  <a:srgbClr val="000000"/>
                </a:solidFill>
                <a:latin typeface="Gmarket Sans Medium"/>
              </a:rPr>
              <a:t> Malware ↔ Attack‐Pattern </a:t>
            </a:r>
            <a:r>
              <a:rPr lang="ko-KR" sz="2500" b="0" i="0" u="none" strike="noStrike" dirty="0">
                <a:solidFill>
                  <a:srgbClr val="000000"/>
                </a:solidFill>
                <a:ea typeface="Gmarket Sans Medium"/>
              </a:rPr>
              <a:t>관계</a:t>
            </a:r>
            <a:r>
              <a:rPr lang="en-US" sz="2500" b="0" i="0" u="none" strike="noStrike" dirty="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Gmarket Sans Medium"/>
              </a:rPr>
              <a:t>추출</a:t>
            </a:r>
          </a:p>
          <a:p>
            <a:pPr marL="342900" lvl="0" indent="-342900" algn="l">
              <a:lnSpc>
                <a:spcPct val="116199"/>
              </a:lnSpc>
              <a:buAutoNum type="arabicPeriod"/>
            </a:pPr>
            <a:r>
              <a:rPr lang="en-US" sz="2500" b="0" i="0" u="none" strike="noStrike" dirty="0">
                <a:solidFill>
                  <a:srgbClr val="000000"/>
                </a:solidFill>
                <a:latin typeface="Gmarket Sans Medium"/>
              </a:rPr>
              <a:t>ATT&amp;CK Navigator</a:t>
            </a:r>
            <a:r>
              <a:rPr lang="ko-KR" sz="2500" b="0" i="0" u="none" strike="noStrike" dirty="0">
                <a:solidFill>
                  <a:srgbClr val="000000"/>
                </a:solidFill>
                <a:ea typeface="Gmarket Sans Medium"/>
              </a:rPr>
              <a:t>용</a:t>
            </a:r>
            <a:r>
              <a:rPr lang="en-US" sz="2500" b="0" i="0" u="none" strike="noStrike" dirty="0">
                <a:solidFill>
                  <a:srgbClr val="000000"/>
                </a:solidFill>
                <a:latin typeface="Gmarket Sans Medium"/>
              </a:rPr>
              <a:t> JSON </a:t>
            </a:r>
            <a:r>
              <a:rPr lang="ko-KR" sz="2500" b="0" i="0" u="none" strike="noStrike" dirty="0">
                <a:solidFill>
                  <a:srgbClr val="000000"/>
                </a:solidFill>
                <a:ea typeface="Gmarket Sans Medium"/>
              </a:rPr>
              <a:t>레이어</a:t>
            </a:r>
            <a:r>
              <a:rPr lang="en-US" sz="2500" b="0" i="0" u="none" strike="noStrike" dirty="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Gmarket Sans Medium"/>
              </a:rPr>
              <a:t>형식</a:t>
            </a:r>
            <a:r>
              <a:rPr lang="en-US" sz="2500" b="0" i="0" u="none" strike="noStrike" dirty="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Gmarket Sans Medium"/>
              </a:rPr>
              <a:t>산출</a:t>
            </a:r>
          </a:p>
          <a:p>
            <a:pPr marL="342900" lvl="0" indent="-342900" algn="l">
              <a:lnSpc>
                <a:spcPct val="116199"/>
              </a:lnSpc>
              <a:buAutoNum type="arabicPeriod"/>
            </a:pPr>
            <a:r>
              <a:rPr lang="en-US" sz="2500" b="0" i="0" u="none" strike="noStrike" dirty="0">
                <a:solidFill>
                  <a:srgbClr val="000000"/>
                </a:solidFill>
                <a:latin typeface="Gmarket Sans Medium"/>
              </a:rPr>
              <a:t>ATT&amp;CK Navigator</a:t>
            </a:r>
            <a:r>
              <a:rPr lang="ko-KR" sz="2500" b="0" i="0" u="none" strike="noStrike" dirty="0">
                <a:solidFill>
                  <a:srgbClr val="000000"/>
                </a:solidFill>
                <a:ea typeface="Gmarket Sans Medium"/>
              </a:rPr>
              <a:t>에서</a:t>
            </a:r>
            <a:r>
              <a:rPr lang="en-US" sz="2500" b="0" i="0" u="none" strike="noStrike" dirty="0">
                <a:solidFill>
                  <a:srgbClr val="000000"/>
                </a:solidFill>
                <a:latin typeface="Gmarket Sans Medium"/>
              </a:rPr>
              <a:t> JSON </a:t>
            </a:r>
            <a:r>
              <a:rPr lang="ko-KR" sz="2500" b="0" i="0" u="none" strike="noStrike" dirty="0">
                <a:solidFill>
                  <a:srgbClr val="000000"/>
                </a:solidFill>
                <a:ea typeface="Gmarket Sans Medium"/>
              </a:rPr>
              <a:t>레이어</a:t>
            </a:r>
            <a:r>
              <a:rPr lang="en-US" sz="2500" b="0" i="0" u="none" strike="noStrike" dirty="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Gmarket Sans Medium"/>
              </a:rPr>
              <a:t>시각화</a:t>
            </a:r>
          </a:p>
          <a:p>
            <a:pPr lvl="1" algn="l">
              <a:lnSpc>
                <a:spcPct val="116199"/>
              </a:lnSpc>
            </a:pPr>
            <a:endParaRPr lang="ko-KR" sz="2500" b="0" i="0" u="none" strike="noStrike" dirty="0">
              <a:solidFill>
                <a:srgbClr val="000000"/>
              </a:solidFill>
              <a:ea typeface="Gmarket Sans Medium"/>
            </a:endParaRPr>
          </a:p>
          <a:p>
            <a:pPr marL="342900" lvl="0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en-US" sz="2500" b="0" i="0" u="none" strike="noStrike" dirty="0">
                <a:solidFill>
                  <a:srgbClr val="000000"/>
                </a:solidFill>
                <a:latin typeface="Gmarket Sans Medium"/>
              </a:rPr>
              <a:t>"WannaCry" </a:t>
            </a:r>
            <a:r>
              <a:rPr lang="ko-KR" sz="2500" b="0" i="0" u="none" strike="noStrike" dirty="0">
                <a:solidFill>
                  <a:srgbClr val="000000"/>
                </a:solidFill>
                <a:ea typeface="Gmarket Sans Medium"/>
              </a:rPr>
              <a:t>만</a:t>
            </a:r>
            <a:r>
              <a:rPr lang="en-US" sz="2500" b="0" i="0" u="none" strike="noStrike" dirty="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Gmarket Sans Medium"/>
              </a:rPr>
              <a:t>추출하여</a:t>
            </a:r>
            <a:r>
              <a:rPr lang="en-US" sz="2500" b="0" i="0" u="none" strike="noStrike" dirty="0">
                <a:solidFill>
                  <a:srgbClr val="000000"/>
                </a:solidFill>
                <a:latin typeface="Gmarket Sans Medium"/>
              </a:rPr>
              <a:t> MITRE ATT&amp;CK </a:t>
            </a:r>
            <a:r>
              <a:rPr lang="ko-KR" sz="2500" b="0" i="0" u="none" strike="noStrike" dirty="0">
                <a:solidFill>
                  <a:srgbClr val="000000"/>
                </a:solidFill>
                <a:ea typeface="Gmarket Sans Medium"/>
              </a:rPr>
              <a:t>매핑</a:t>
            </a:r>
          </a:p>
          <a:p>
            <a:pPr marL="342900" lvl="0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en-US" sz="2500" b="0" i="0" u="none" strike="noStrike" dirty="0">
                <a:solidFill>
                  <a:srgbClr val="000000"/>
                </a:solidFill>
                <a:latin typeface="Gmarket Sans Medium"/>
              </a:rPr>
              <a:t>"STIX" </a:t>
            </a:r>
            <a:r>
              <a:rPr lang="ko-KR" sz="2500" b="0" i="0" u="none" strike="noStrike" dirty="0">
                <a:solidFill>
                  <a:srgbClr val="000000"/>
                </a:solidFill>
                <a:ea typeface="Gmarket Sans Medium"/>
              </a:rPr>
              <a:t>데이터에</a:t>
            </a:r>
            <a:r>
              <a:rPr lang="en-US" sz="2500" b="0" i="0" u="none" strike="noStrike" dirty="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Gmarket Sans Medium"/>
              </a:rPr>
              <a:t>존재하는</a:t>
            </a:r>
            <a:r>
              <a:rPr lang="en-US" sz="2500" b="0" i="0" u="none" strike="noStrike" dirty="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Gmarket Sans Medium"/>
              </a:rPr>
              <a:t>모든</a:t>
            </a:r>
            <a:r>
              <a:rPr lang="en-US" sz="2500" b="0" i="0" u="none" strike="noStrike" dirty="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Gmarket Sans Medium"/>
              </a:rPr>
              <a:t>악성코드를</a:t>
            </a:r>
            <a:r>
              <a:rPr lang="en-US" sz="2500" b="0" i="0" u="none" strike="noStrike" dirty="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Gmarket Sans Medium"/>
              </a:rPr>
              <a:t>매핑</a:t>
            </a:r>
            <a:r>
              <a:rPr lang="en-US" sz="2500" b="0" i="0" u="none" strike="noStrike" dirty="0">
                <a:solidFill>
                  <a:srgbClr val="000000"/>
                </a:solidFill>
                <a:latin typeface="Gmarket Sans Medium"/>
              </a:rPr>
              <a:t>, </a:t>
            </a:r>
            <a:r>
              <a:rPr lang="ko-KR" sz="2500" b="0" i="0" u="none" strike="noStrike" dirty="0">
                <a:solidFill>
                  <a:srgbClr val="000000"/>
                </a:solidFill>
                <a:ea typeface="Gmarket Sans Medium"/>
              </a:rPr>
              <a:t>누적합산</a:t>
            </a:r>
            <a:r>
              <a:rPr lang="en-US" sz="2500" b="0" i="0" u="none" strike="noStrike" dirty="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Gmarket Sans Medium"/>
              </a:rPr>
              <a:t>시각화</a:t>
            </a:r>
          </a:p>
        </p:txBody>
      </p:sp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562100"/>
            <a:ext cx="176149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9652000"/>
            <a:ext cx="17614900" cy="254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2992100" y="9804400"/>
            <a:ext cx="42418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800" b="0" i="0" u="none" strike="noStrike">
                <a:solidFill>
                  <a:srgbClr val="000000"/>
                </a:solidFill>
                <a:latin typeface="LINE Seed Sans TH Regular"/>
              </a:rPr>
              <a:t>WANNASMILE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7284700" y="9791700"/>
            <a:ext cx="4699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800" b="0" i="0" u="none" strike="noStrike">
                <a:solidFill>
                  <a:srgbClr val="000000"/>
                </a:solidFill>
                <a:latin typeface="LINE Seed Sans TH Heavy"/>
              </a:rPr>
              <a:t>. 25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8" name="TextBox 8"/>
          <p:cNvSpPr txBox="1"/>
          <p:nvPr/>
        </p:nvSpPr>
        <p:spPr>
          <a:xfrm>
            <a:off x="6172200" y="1765300"/>
            <a:ext cx="6438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1600" b="0" i="0" u="none" strike="noStrike">
                <a:solidFill>
                  <a:srgbClr val="000000">
                    <a:alpha val="70196"/>
                  </a:srgbClr>
                </a:solidFill>
                <a:ea typeface="Gmarket Sans Light"/>
              </a:rPr>
              <a:t>악성코드</a:t>
            </a:r>
            <a:r>
              <a:rPr lang="en-US" sz="1600" b="0" i="0" u="none" strike="noStrike">
                <a:solidFill>
                  <a:srgbClr val="000000">
                    <a:alpha val="70196"/>
                  </a:srgbClr>
                </a:solidFill>
                <a:latin typeface="Gmarket Sans Light"/>
              </a:rPr>
              <a:t> </a:t>
            </a:r>
            <a:r>
              <a:rPr lang="ko-KR" sz="1600" b="0" i="0" u="none" strike="noStrike">
                <a:solidFill>
                  <a:srgbClr val="000000">
                    <a:alpha val="70196"/>
                  </a:srgbClr>
                </a:solidFill>
                <a:ea typeface="Gmarket Sans Light"/>
              </a:rPr>
              <a:t>공격</a:t>
            </a:r>
            <a:r>
              <a:rPr lang="en-US" sz="1600" b="0" i="0" u="none" strike="noStrike">
                <a:solidFill>
                  <a:srgbClr val="000000">
                    <a:alpha val="70196"/>
                  </a:srgbClr>
                </a:solidFill>
                <a:latin typeface="Gmarket Sans Light"/>
              </a:rPr>
              <a:t> </a:t>
            </a:r>
            <a:r>
              <a:rPr lang="ko-KR" sz="1600" b="0" i="0" u="none" strike="noStrike">
                <a:solidFill>
                  <a:srgbClr val="000000">
                    <a:alpha val="70196"/>
                  </a:srgbClr>
                </a:solidFill>
                <a:ea typeface="Gmarket Sans Light"/>
              </a:rPr>
              <a:t>기법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219700" y="711200"/>
            <a:ext cx="83185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41500"/>
              </a:lnSpc>
            </a:pPr>
            <a:r>
              <a:rPr lang="en-US" sz="6500" b="0" i="0" u="none" strike="noStrike" spc="-200">
                <a:solidFill>
                  <a:srgbClr val="000000"/>
                </a:solidFill>
                <a:latin typeface="Gmarket Sans Bold"/>
              </a:rPr>
              <a:t>technique </a:t>
            </a:r>
            <a:r>
              <a:rPr lang="ko-KR" sz="6500" b="0" i="0" u="none" strike="noStrike" spc="-200">
                <a:solidFill>
                  <a:srgbClr val="000000"/>
                </a:solidFill>
                <a:ea typeface="Gmarket Sans Bold"/>
              </a:rPr>
              <a:t>특징</a:t>
            </a:r>
            <a:r>
              <a:rPr lang="en-US" sz="6500" b="0" i="0" u="none" strike="noStrike" spc="-200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6500" b="0" i="0" u="none" strike="noStrike" spc="-200">
                <a:solidFill>
                  <a:srgbClr val="000000"/>
                </a:solidFill>
                <a:ea typeface="Gmarket Sans Bold"/>
              </a:rPr>
              <a:t>분류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97500" y="0"/>
            <a:ext cx="190500" cy="1562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03600" y="0"/>
            <a:ext cx="2184400" cy="15621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674600" y="2514600"/>
            <a:ext cx="4927600" cy="62103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18750" y="5581650"/>
            <a:ext cx="2057400" cy="20574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0"/>
            <a:ext cx="685800" cy="102870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4300" y="2108200"/>
            <a:ext cx="546100" cy="5461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100" y="3314700"/>
            <a:ext cx="635000" cy="6350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8900" y="4699000"/>
            <a:ext cx="520700" cy="5207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2400" y="4445000"/>
            <a:ext cx="1104900" cy="9652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41300" y="4686300"/>
            <a:ext cx="482600" cy="4826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77800" y="889000"/>
            <a:ext cx="355600" cy="3556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0800" y="5994400"/>
            <a:ext cx="622300" cy="6223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-5400000">
            <a:off x="8724900" y="5600700"/>
            <a:ext cx="7366000" cy="381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562100"/>
            <a:ext cx="176149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9652000"/>
            <a:ext cx="17614900" cy="254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2992100" y="9804400"/>
            <a:ext cx="42418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800" b="0" i="0" u="none" strike="noStrike">
                <a:solidFill>
                  <a:srgbClr val="000000"/>
                </a:solidFill>
                <a:latin typeface="LINE Seed Sans TH Regular"/>
              </a:rPr>
              <a:t>WANNASMILE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7297400" y="9791700"/>
            <a:ext cx="4699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800" b="0" i="0" u="none" strike="noStrike">
                <a:solidFill>
                  <a:srgbClr val="000000"/>
                </a:solidFill>
                <a:latin typeface="LINE Seed Sans TH Heavy"/>
              </a:rPr>
              <a:t>. 26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8" name="TextBox 8"/>
          <p:cNvSpPr txBox="1"/>
          <p:nvPr/>
        </p:nvSpPr>
        <p:spPr>
          <a:xfrm>
            <a:off x="6172200" y="1765300"/>
            <a:ext cx="6438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1600" b="0" i="0" u="none" strike="noStrike">
                <a:solidFill>
                  <a:srgbClr val="000000">
                    <a:alpha val="70196"/>
                  </a:srgbClr>
                </a:solidFill>
                <a:ea typeface="Gmarket Sans Light"/>
              </a:rPr>
              <a:t>악성코드</a:t>
            </a:r>
            <a:r>
              <a:rPr lang="en-US" sz="1600" b="0" i="0" u="none" strike="noStrike">
                <a:solidFill>
                  <a:srgbClr val="000000">
                    <a:alpha val="70196"/>
                  </a:srgbClr>
                </a:solidFill>
                <a:latin typeface="Gmarket Sans Light"/>
              </a:rPr>
              <a:t> </a:t>
            </a:r>
            <a:r>
              <a:rPr lang="ko-KR" sz="1600" b="0" i="0" u="none" strike="noStrike">
                <a:solidFill>
                  <a:srgbClr val="000000">
                    <a:alpha val="70196"/>
                  </a:srgbClr>
                </a:solidFill>
                <a:ea typeface="Gmarket Sans Light"/>
              </a:rPr>
              <a:t>공격</a:t>
            </a:r>
            <a:r>
              <a:rPr lang="en-US" sz="1600" b="0" i="0" u="none" strike="noStrike">
                <a:solidFill>
                  <a:srgbClr val="000000">
                    <a:alpha val="70196"/>
                  </a:srgbClr>
                </a:solidFill>
                <a:latin typeface="Gmarket Sans Light"/>
              </a:rPr>
              <a:t> </a:t>
            </a:r>
            <a:r>
              <a:rPr lang="ko-KR" sz="1600" b="0" i="0" u="none" strike="noStrike">
                <a:solidFill>
                  <a:srgbClr val="000000">
                    <a:alpha val="70196"/>
                  </a:srgbClr>
                </a:solidFill>
                <a:ea typeface="Gmarket Sans Light"/>
              </a:rPr>
              <a:t>기술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219700" y="711200"/>
            <a:ext cx="83185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41500"/>
              </a:lnSpc>
            </a:pPr>
            <a:r>
              <a:rPr lang="en-US" sz="6500" b="0" i="0" u="none" strike="noStrike" spc="-200">
                <a:solidFill>
                  <a:srgbClr val="000000"/>
                </a:solidFill>
                <a:latin typeface="Gmarket Sans Bold"/>
              </a:rPr>
              <a:t>technique </a:t>
            </a:r>
            <a:r>
              <a:rPr lang="ko-KR" sz="6500" b="0" i="0" u="none" strike="noStrike" spc="-200">
                <a:solidFill>
                  <a:srgbClr val="000000"/>
                </a:solidFill>
                <a:ea typeface="Gmarket Sans Bold"/>
              </a:rPr>
              <a:t>특징</a:t>
            </a:r>
            <a:r>
              <a:rPr lang="en-US" sz="6500" b="0" i="0" u="none" strike="noStrike" spc="-200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6500" b="0" i="0" u="none" strike="noStrike" spc="-200">
                <a:solidFill>
                  <a:srgbClr val="000000"/>
                </a:solidFill>
                <a:ea typeface="Gmarket Sans Bold"/>
              </a:rPr>
              <a:t>분류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97500" y="0"/>
            <a:ext cx="190500" cy="1562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03600" y="0"/>
            <a:ext cx="2184400" cy="15621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76400" y="2108200"/>
            <a:ext cx="15405100" cy="74803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0"/>
            <a:ext cx="685800" cy="102870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4300" y="2108200"/>
            <a:ext cx="546100" cy="5461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100" y="3314700"/>
            <a:ext cx="635000" cy="6350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900" y="4699000"/>
            <a:ext cx="520700" cy="5207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2400" y="4445000"/>
            <a:ext cx="1104900" cy="9652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41300" y="4686300"/>
            <a:ext cx="482600" cy="4826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7800" y="889000"/>
            <a:ext cx="355600" cy="3556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0800" y="5994400"/>
            <a:ext cx="622300" cy="6223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3810000" y="9545637"/>
            <a:ext cx="116586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4000" b="0" i="0" u="none" strike="noStrike" dirty="0" err="1">
                <a:solidFill>
                  <a:srgbClr val="000000"/>
                </a:solidFill>
                <a:ea typeface="Gmarket Sans Medium"/>
              </a:rPr>
              <a:t>워너크라이</a:t>
            </a:r>
            <a:r>
              <a:rPr lang="en-US" sz="4000" b="0" i="0" u="none" strike="noStrike" dirty="0">
                <a:solidFill>
                  <a:srgbClr val="000000"/>
                </a:solidFill>
                <a:latin typeface="Gmarket Sans Medium"/>
              </a:rPr>
              <a:t> - (</a:t>
            </a:r>
            <a:r>
              <a:rPr lang="ko-KR" sz="4000" b="0" i="0" u="none" strike="noStrike" dirty="0">
                <a:solidFill>
                  <a:srgbClr val="000000"/>
                </a:solidFill>
                <a:ea typeface="Gmarket Sans Medium"/>
              </a:rPr>
              <a:t>기술</a:t>
            </a:r>
            <a:r>
              <a:rPr lang="en-US" sz="4000" b="0" i="0" u="none" strike="noStrike" dirty="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4000" b="0" i="0" u="none" strike="noStrike" dirty="0">
                <a:solidFill>
                  <a:srgbClr val="000000"/>
                </a:solidFill>
                <a:ea typeface="Gmarket Sans Medium"/>
              </a:rPr>
              <a:t>수</a:t>
            </a:r>
            <a:r>
              <a:rPr lang="en-US" sz="4000" b="0" i="0" u="none" strike="noStrike" dirty="0">
                <a:solidFill>
                  <a:srgbClr val="000000"/>
                </a:solidFill>
                <a:latin typeface="Gmarket Sans Medium"/>
              </a:rPr>
              <a:t>: 16</a:t>
            </a:r>
            <a:r>
              <a:rPr lang="ko-KR" sz="4000" b="0" i="0" u="none" strike="noStrike" dirty="0">
                <a:solidFill>
                  <a:srgbClr val="000000"/>
                </a:solidFill>
                <a:ea typeface="Gmarket Sans Medium"/>
              </a:rPr>
              <a:t>개</a:t>
            </a:r>
            <a:r>
              <a:rPr lang="en-US" sz="4000" b="0" i="0" u="none" strike="noStrike" dirty="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4000" b="0" i="0" u="none" strike="noStrike" dirty="0">
                <a:solidFill>
                  <a:srgbClr val="000000"/>
                </a:solidFill>
                <a:ea typeface="Gmarket Sans Medium"/>
              </a:rPr>
              <a:t>매핑</a:t>
            </a:r>
            <a:r>
              <a:rPr lang="en-US" sz="4000" b="0" i="0" u="none" strike="noStrike" dirty="0">
                <a:solidFill>
                  <a:srgbClr val="000000"/>
                </a:solidFill>
                <a:latin typeface="Gmarket Sans Medium"/>
              </a:rPr>
              <a:t>)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562100"/>
            <a:ext cx="176149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9652000"/>
            <a:ext cx="17614900" cy="254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2992100" y="9804400"/>
            <a:ext cx="42418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800" b="0" i="0" u="none" strike="noStrike">
                <a:solidFill>
                  <a:srgbClr val="000000"/>
                </a:solidFill>
                <a:latin typeface="LINE Seed Sans TH Regular"/>
              </a:rPr>
              <a:t>WANNASMILE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7132300" y="9817100"/>
            <a:ext cx="6223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800" b="0" i="0" u="none" strike="noStrike">
                <a:solidFill>
                  <a:srgbClr val="000000"/>
                </a:solidFill>
                <a:latin typeface="LINE Seed Sans TH Heavy"/>
              </a:rPr>
              <a:t>. 27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8" name="TextBox 8"/>
          <p:cNvSpPr txBox="1"/>
          <p:nvPr/>
        </p:nvSpPr>
        <p:spPr>
          <a:xfrm>
            <a:off x="6172200" y="1765300"/>
            <a:ext cx="6438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1600" b="0" i="0" u="none" strike="noStrike">
                <a:solidFill>
                  <a:srgbClr val="000000">
                    <a:alpha val="70196"/>
                  </a:srgbClr>
                </a:solidFill>
                <a:ea typeface="Gmarket Sans Light"/>
              </a:rPr>
              <a:t>악성코드</a:t>
            </a:r>
            <a:r>
              <a:rPr lang="en-US" sz="1600" b="0" i="0" u="none" strike="noStrike">
                <a:solidFill>
                  <a:srgbClr val="000000">
                    <a:alpha val="70196"/>
                  </a:srgbClr>
                </a:solidFill>
                <a:latin typeface="Gmarket Sans Light"/>
              </a:rPr>
              <a:t> </a:t>
            </a:r>
            <a:r>
              <a:rPr lang="ko-KR" sz="1600" b="0" i="0" u="none" strike="noStrike">
                <a:solidFill>
                  <a:srgbClr val="000000">
                    <a:alpha val="70196"/>
                  </a:srgbClr>
                </a:solidFill>
                <a:ea typeface="Gmarket Sans Light"/>
              </a:rPr>
              <a:t>공격</a:t>
            </a:r>
            <a:r>
              <a:rPr lang="en-US" sz="1600" b="0" i="0" u="none" strike="noStrike">
                <a:solidFill>
                  <a:srgbClr val="000000">
                    <a:alpha val="70196"/>
                  </a:srgbClr>
                </a:solidFill>
                <a:latin typeface="Gmarket Sans Light"/>
              </a:rPr>
              <a:t> </a:t>
            </a:r>
            <a:r>
              <a:rPr lang="ko-KR" sz="1600" b="0" i="0" u="none" strike="noStrike">
                <a:solidFill>
                  <a:srgbClr val="000000">
                    <a:alpha val="70196"/>
                  </a:srgbClr>
                </a:solidFill>
                <a:ea typeface="Gmarket Sans Light"/>
              </a:rPr>
              <a:t>기술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219700" y="711200"/>
            <a:ext cx="83185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41500"/>
              </a:lnSpc>
            </a:pPr>
            <a:r>
              <a:rPr lang="en-US" sz="6500" b="0" i="0" u="none" strike="noStrike" spc="-200">
                <a:solidFill>
                  <a:srgbClr val="000000"/>
                </a:solidFill>
                <a:latin typeface="Gmarket Sans Bold"/>
              </a:rPr>
              <a:t>technique </a:t>
            </a:r>
            <a:r>
              <a:rPr lang="ko-KR" sz="6500" b="0" i="0" u="none" strike="noStrike" spc="-200">
                <a:solidFill>
                  <a:srgbClr val="000000"/>
                </a:solidFill>
                <a:ea typeface="Gmarket Sans Bold"/>
              </a:rPr>
              <a:t>특징</a:t>
            </a:r>
            <a:r>
              <a:rPr lang="en-US" sz="6500" b="0" i="0" u="none" strike="noStrike" spc="-200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6500" b="0" i="0" u="none" strike="noStrike" spc="-200">
                <a:solidFill>
                  <a:srgbClr val="000000"/>
                </a:solidFill>
                <a:ea typeface="Gmarket Sans Bold"/>
              </a:rPr>
              <a:t>분류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97500" y="0"/>
            <a:ext cx="190500" cy="1562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03600" y="0"/>
            <a:ext cx="2184400" cy="15621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51000" y="2108200"/>
            <a:ext cx="15443200" cy="74930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220700" y="5676900"/>
            <a:ext cx="4876800" cy="25400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557000" y="6477000"/>
            <a:ext cx="1041400" cy="5588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0"/>
            <a:ext cx="685800" cy="102870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4300" y="2108200"/>
            <a:ext cx="546100" cy="5461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8100" y="3314700"/>
            <a:ext cx="635000" cy="6350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8900" y="4699000"/>
            <a:ext cx="520700" cy="5207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52400" y="4445000"/>
            <a:ext cx="1104900" cy="9652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41300" y="4686300"/>
            <a:ext cx="482600" cy="4826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77800" y="889000"/>
            <a:ext cx="355600" cy="3556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0800" y="5994400"/>
            <a:ext cx="622300" cy="622300"/>
          </a:xfrm>
          <a:prstGeom prst="rect">
            <a:avLst/>
          </a:prstGeom>
        </p:spPr>
      </p:pic>
      <p:sp>
        <p:nvSpPr>
          <p:cNvPr id="23" name="TextBox 23"/>
          <p:cNvSpPr txBox="1"/>
          <p:nvPr/>
        </p:nvSpPr>
        <p:spPr>
          <a:xfrm>
            <a:off x="2197100" y="9607550"/>
            <a:ext cx="129159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4000" b="0" i="0" u="none" strike="noStrike" dirty="0">
                <a:solidFill>
                  <a:srgbClr val="000000"/>
                </a:solidFill>
                <a:ea typeface="Gmarket Sans Medium"/>
              </a:rPr>
              <a:t>모든</a:t>
            </a:r>
            <a:r>
              <a:rPr lang="en-US" sz="4000" b="0" i="0" u="none" strike="noStrike" dirty="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4000" b="0" i="0" u="none" strike="noStrike" dirty="0">
                <a:solidFill>
                  <a:srgbClr val="000000"/>
                </a:solidFill>
                <a:ea typeface="Gmarket Sans Medium"/>
              </a:rPr>
              <a:t>데이터</a:t>
            </a:r>
            <a:r>
              <a:rPr lang="en-US" sz="4000" b="0" i="0" u="none" strike="noStrike" dirty="0">
                <a:solidFill>
                  <a:srgbClr val="000000"/>
                </a:solidFill>
                <a:latin typeface="Gmarket Sans Medium"/>
              </a:rPr>
              <a:t> - (</a:t>
            </a:r>
            <a:r>
              <a:rPr lang="ko-KR" sz="4000" b="0" i="0" u="none" strike="noStrike" dirty="0">
                <a:solidFill>
                  <a:srgbClr val="000000"/>
                </a:solidFill>
                <a:ea typeface="Gmarket Sans Medium"/>
              </a:rPr>
              <a:t>매핑</a:t>
            </a:r>
            <a:r>
              <a:rPr lang="en-US" sz="4000" b="0" i="0" u="none" strike="noStrike" dirty="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4000" b="0" i="0" u="none" strike="noStrike" dirty="0">
                <a:solidFill>
                  <a:srgbClr val="000000"/>
                </a:solidFill>
                <a:ea typeface="Gmarket Sans Medium"/>
              </a:rPr>
              <a:t>기술</a:t>
            </a:r>
            <a:r>
              <a:rPr lang="en-US" sz="4000" b="0" i="0" u="none" strike="noStrike" dirty="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4000" b="0" i="0" u="none" strike="noStrike" dirty="0">
                <a:solidFill>
                  <a:srgbClr val="000000"/>
                </a:solidFill>
                <a:ea typeface="Gmarket Sans Medium"/>
              </a:rPr>
              <a:t>수</a:t>
            </a:r>
            <a:r>
              <a:rPr lang="en-US" sz="4000" b="0" i="0" u="none" strike="noStrike" dirty="0">
                <a:solidFill>
                  <a:srgbClr val="000000"/>
                </a:solidFill>
                <a:latin typeface="Gmarket Sans Medium"/>
              </a:rPr>
              <a:t>: 403, </a:t>
            </a:r>
            <a:r>
              <a:rPr lang="ko-KR" sz="4000" b="0" i="0" u="none" strike="noStrike" dirty="0">
                <a:solidFill>
                  <a:srgbClr val="000000"/>
                </a:solidFill>
                <a:ea typeface="Gmarket Sans Medium"/>
              </a:rPr>
              <a:t>최대</a:t>
            </a:r>
            <a:r>
              <a:rPr lang="en-US" sz="4000" b="0" i="0" u="none" strike="noStrike" dirty="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4000" b="0" i="0" u="none" strike="noStrike" dirty="0">
                <a:solidFill>
                  <a:srgbClr val="000000"/>
                </a:solidFill>
                <a:ea typeface="Gmarket Sans Medium"/>
              </a:rPr>
              <a:t>중복</a:t>
            </a:r>
            <a:r>
              <a:rPr lang="en-US" sz="4000" b="0" i="0" u="none" strike="noStrike" dirty="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4000" b="0" i="0" u="none" strike="noStrike" dirty="0">
                <a:solidFill>
                  <a:srgbClr val="000000"/>
                </a:solidFill>
                <a:ea typeface="Gmarket Sans Medium"/>
              </a:rPr>
              <a:t>횟수</a:t>
            </a:r>
            <a:r>
              <a:rPr lang="en-US" sz="4000" b="0" i="0" u="none" strike="noStrike" dirty="0">
                <a:solidFill>
                  <a:srgbClr val="000000"/>
                </a:solidFill>
                <a:latin typeface="Gmarket Sans Medium"/>
              </a:rPr>
              <a:t>: 558)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803400" y="6337300"/>
            <a:ext cx="5994400" cy="2133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4000" b="0" i="0" u="none" strike="noStrike">
                <a:solidFill>
                  <a:srgbClr val="FFFFFF"/>
                </a:solidFill>
                <a:latin typeface="Gmarket Sans Medium"/>
              </a:rPr>
              <a:t>Malware 1</a:t>
            </a:r>
            <a:r>
              <a:rPr lang="ko-KR" sz="4000" b="0" i="0" u="none" strike="noStrike">
                <a:solidFill>
                  <a:srgbClr val="FFFFFF"/>
                </a:solidFill>
                <a:ea typeface="Gmarket Sans Medium"/>
              </a:rPr>
              <a:t>개가</a:t>
            </a:r>
            <a:r>
              <a:rPr lang="en-US" sz="4000" b="0" i="0" u="none" strike="noStrike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4000" b="0" i="0" u="none" strike="noStrike">
                <a:solidFill>
                  <a:srgbClr val="FFFFFF"/>
                </a:solidFill>
                <a:ea typeface="Gmarket Sans Medium"/>
              </a:rPr>
              <a:t>사용할</a:t>
            </a:r>
            <a:r>
              <a:rPr lang="en-US" sz="4000" b="0" i="0" u="none" strike="noStrike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4000" b="0" i="0" u="none" strike="noStrike">
                <a:solidFill>
                  <a:srgbClr val="FFFFFF"/>
                </a:solidFill>
                <a:ea typeface="Gmarket Sans Medium"/>
              </a:rPr>
              <a:t>때마다</a:t>
            </a:r>
            <a:r>
              <a:rPr lang="en-US" sz="4000" b="0" i="0" u="none" strike="noStrike">
                <a:solidFill>
                  <a:srgbClr val="FFFFFF"/>
                </a:solidFill>
                <a:latin typeface="Gmarket Sans Medium"/>
              </a:rPr>
              <a:t> 1</a:t>
            </a:r>
            <a:r>
              <a:rPr lang="ko-KR" sz="4000" b="0" i="0" u="none" strike="noStrike">
                <a:solidFill>
                  <a:srgbClr val="FFFFFF"/>
                </a:solidFill>
                <a:ea typeface="Gmarket Sans Medium"/>
              </a:rPr>
              <a:t>점씩</a:t>
            </a:r>
            <a:r>
              <a:rPr lang="en-US" sz="4000" b="0" i="0" u="none" strike="noStrike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4000" b="0" i="0" u="none" strike="noStrike">
                <a:solidFill>
                  <a:srgbClr val="FFFFFF"/>
                </a:solidFill>
                <a:ea typeface="Gmarket Sans Medium"/>
              </a:rPr>
              <a:t>누적</a:t>
            </a:r>
          </a:p>
          <a:p>
            <a:pPr lvl="0" algn="ctr">
              <a:lnSpc>
                <a:spcPct val="116199"/>
              </a:lnSpc>
            </a:pPr>
            <a:r>
              <a:rPr lang="ko-KR" sz="4000" b="0" i="0" u="none" strike="noStrike">
                <a:solidFill>
                  <a:srgbClr val="FFFFFF"/>
                </a:solidFill>
                <a:ea typeface="Gmarket Sans Medium"/>
              </a:rPr>
              <a:t>점수가</a:t>
            </a:r>
            <a:r>
              <a:rPr lang="en-US" sz="4000" b="0" i="0" u="none" strike="noStrike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4000" b="0" i="0" u="none" strike="noStrike">
                <a:solidFill>
                  <a:srgbClr val="FC5230"/>
                </a:solidFill>
                <a:ea typeface="Gmarket Sans Medium"/>
              </a:rPr>
              <a:t>높을</a:t>
            </a:r>
            <a:r>
              <a:rPr lang="en-US" sz="4000" b="0" i="0" u="none" strike="noStrike">
                <a:solidFill>
                  <a:srgbClr val="FC5230"/>
                </a:solidFill>
                <a:latin typeface="Gmarket Sans Medium"/>
              </a:rPr>
              <a:t> </a:t>
            </a:r>
            <a:r>
              <a:rPr lang="ko-KR" sz="4000" b="0" i="0" u="none" strike="noStrike">
                <a:solidFill>
                  <a:srgbClr val="FC5230"/>
                </a:solidFill>
                <a:ea typeface="Gmarket Sans Medium"/>
              </a:rPr>
              <a:t>수록</a:t>
            </a:r>
            <a:r>
              <a:rPr lang="en-US" sz="4000" b="0" i="0" u="none" strike="noStrike">
                <a:solidFill>
                  <a:srgbClr val="FC5230"/>
                </a:solidFill>
                <a:latin typeface="Gmarket Sans Medium"/>
              </a:rPr>
              <a:t> </a:t>
            </a:r>
            <a:r>
              <a:rPr lang="ko-KR" sz="4000" b="0" i="0" u="none" strike="noStrike">
                <a:solidFill>
                  <a:srgbClr val="FC5230"/>
                </a:solidFill>
                <a:ea typeface="Gmarket Sans Medium"/>
              </a:rPr>
              <a:t>붉은색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562100"/>
            <a:ext cx="176149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9652000"/>
            <a:ext cx="17614900" cy="254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2992100" y="9804400"/>
            <a:ext cx="42418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800" b="0" i="0" u="none" strike="noStrike">
                <a:solidFill>
                  <a:srgbClr val="000000"/>
                </a:solidFill>
                <a:latin typeface="LINE Seed Sans TH Regular"/>
              </a:rPr>
              <a:t>WANNASMILE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7132300" y="9817100"/>
            <a:ext cx="6223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800" b="0" i="0" u="none" strike="noStrike">
                <a:solidFill>
                  <a:srgbClr val="000000"/>
                </a:solidFill>
                <a:latin typeface="LINE Seed Sans TH Heavy"/>
              </a:rPr>
              <a:t>. 28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8" name="TextBox 8"/>
          <p:cNvSpPr txBox="1"/>
          <p:nvPr/>
        </p:nvSpPr>
        <p:spPr>
          <a:xfrm>
            <a:off x="6172200" y="1765300"/>
            <a:ext cx="6438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1600" b="0" i="0" u="none" strike="noStrike">
                <a:solidFill>
                  <a:srgbClr val="000000">
                    <a:alpha val="70196"/>
                  </a:srgbClr>
                </a:solidFill>
                <a:ea typeface="Gmarket Sans Light"/>
              </a:rPr>
              <a:t>악성코드</a:t>
            </a:r>
            <a:r>
              <a:rPr lang="en-US" sz="1600" b="0" i="0" u="none" strike="noStrike">
                <a:solidFill>
                  <a:srgbClr val="000000">
                    <a:alpha val="70196"/>
                  </a:srgbClr>
                </a:solidFill>
                <a:latin typeface="Gmarket Sans Light"/>
              </a:rPr>
              <a:t> </a:t>
            </a:r>
            <a:r>
              <a:rPr lang="ko-KR" sz="1600" b="0" i="0" u="none" strike="noStrike">
                <a:solidFill>
                  <a:srgbClr val="000000">
                    <a:alpha val="70196"/>
                  </a:srgbClr>
                </a:solidFill>
                <a:ea typeface="Gmarket Sans Light"/>
              </a:rPr>
              <a:t>공격</a:t>
            </a:r>
            <a:r>
              <a:rPr lang="en-US" sz="1600" b="0" i="0" u="none" strike="noStrike">
                <a:solidFill>
                  <a:srgbClr val="000000">
                    <a:alpha val="70196"/>
                  </a:srgbClr>
                </a:solidFill>
                <a:latin typeface="Gmarket Sans Light"/>
              </a:rPr>
              <a:t> </a:t>
            </a:r>
            <a:r>
              <a:rPr lang="ko-KR" sz="1600" b="0" i="0" u="none" strike="noStrike">
                <a:solidFill>
                  <a:srgbClr val="000000">
                    <a:alpha val="70196"/>
                  </a:srgbClr>
                </a:solidFill>
                <a:ea typeface="Gmarket Sans Light"/>
              </a:rPr>
              <a:t>기법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245100" y="774700"/>
            <a:ext cx="82677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41500"/>
              </a:lnSpc>
            </a:pPr>
            <a:r>
              <a:rPr lang="en-US" sz="4500" b="0" i="0" u="none" strike="noStrike" spc="-100">
                <a:solidFill>
                  <a:srgbClr val="000000"/>
                </a:solidFill>
                <a:latin typeface="Gmarket Sans Bold"/>
              </a:rPr>
              <a:t>TA0002 Execution (Tatic)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97500" y="0"/>
            <a:ext cx="190500" cy="1562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03600" y="0"/>
            <a:ext cx="2184400" cy="15621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03600" y="0"/>
            <a:ext cx="2184400" cy="15621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804900" y="5765800"/>
            <a:ext cx="3924300" cy="38227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45100" y="8229600"/>
            <a:ext cx="4025900" cy="12446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6000" y="8216900"/>
            <a:ext cx="4025900" cy="12573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30800" y="7061200"/>
            <a:ext cx="8483600" cy="9017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0"/>
            <a:ext cx="685800" cy="102870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4300" y="2108200"/>
            <a:ext cx="546100" cy="5461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8100" y="3314700"/>
            <a:ext cx="635000" cy="6350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8900" y="4699000"/>
            <a:ext cx="520700" cy="5207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2400" y="4445000"/>
            <a:ext cx="1104900" cy="9652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41300" y="4686300"/>
            <a:ext cx="482600" cy="4826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77800" y="889000"/>
            <a:ext cx="355600" cy="3556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0800" y="5994400"/>
            <a:ext cx="622300" cy="622300"/>
          </a:xfrm>
          <a:prstGeom prst="rect">
            <a:avLst/>
          </a:prstGeom>
        </p:spPr>
      </p:pic>
      <p:sp>
        <p:nvSpPr>
          <p:cNvPr id="25" name="TextBox 25"/>
          <p:cNvSpPr txBox="1"/>
          <p:nvPr/>
        </p:nvSpPr>
        <p:spPr>
          <a:xfrm>
            <a:off x="5156200" y="3086100"/>
            <a:ext cx="9613900" cy="3556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500" b="0" i="0" u="none" strike="noStrike">
                <a:solidFill>
                  <a:srgbClr val="000000"/>
                </a:solidFill>
                <a:ea typeface="Gmarket Sans Medium"/>
              </a:rPr>
              <a:t>가장</a:t>
            </a:r>
            <a:r>
              <a:rPr lang="en-US" sz="25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Gmarket Sans Medium"/>
              </a:rPr>
              <a:t>많이</a:t>
            </a:r>
            <a:r>
              <a:rPr lang="en-US" sz="25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Gmarket Sans Medium"/>
              </a:rPr>
              <a:t>쓰인</a:t>
            </a:r>
            <a:r>
              <a:rPr lang="en-US" sz="2500" b="0" i="0" u="none" strike="noStrike">
                <a:solidFill>
                  <a:srgbClr val="000000"/>
                </a:solidFill>
                <a:latin typeface="Gmarket Sans Medium"/>
              </a:rPr>
              <a:t> Technique :</a:t>
            </a:r>
          </a:p>
          <a:p>
            <a:pPr marL="342900" lvl="0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en-US" sz="3000" b="0" i="0" u="none" strike="noStrike">
                <a:solidFill>
                  <a:srgbClr val="000000"/>
                </a:solidFill>
                <a:latin typeface="Gmarket Sans Medium"/>
              </a:rPr>
              <a:t>Command and Scripting Interpreter (558)</a:t>
            </a:r>
          </a:p>
          <a:p>
            <a:pPr lvl="0" algn="l">
              <a:lnSpc>
                <a:spcPct val="116199"/>
              </a:lnSpc>
            </a:pPr>
            <a:endParaRPr lang="en-US" sz="3000" b="0" i="0" u="none" strike="noStrike">
              <a:solidFill>
                <a:srgbClr val="000000"/>
              </a:solidFill>
              <a:latin typeface="Gmarket Sans Medium"/>
            </a:endParaRPr>
          </a:p>
          <a:p>
            <a:pPr lvl="0" algn="l">
              <a:lnSpc>
                <a:spcPct val="116199"/>
              </a:lnSpc>
            </a:pPr>
            <a:r>
              <a:rPr lang="ko-KR" sz="2500" b="0" i="0" u="none" strike="noStrike">
                <a:solidFill>
                  <a:srgbClr val="000000"/>
                </a:solidFill>
                <a:ea typeface="Gmarket Sans Medium"/>
              </a:rPr>
              <a:t>워너크라이의</a:t>
            </a:r>
            <a:r>
              <a:rPr lang="en-US" sz="2500" b="0" i="0" u="none" strike="noStrike">
                <a:solidFill>
                  <a:srgbClr val="000000"/>
                </a:solidFill>
                <a:latin typeface="Gmarket Sans Medium"/>
              </a:rPr>
              <a:t> Technique : </a:t>
            </a:r>
          </a:p>
          <a:p>
            <a:pPr marL="342900" lvl="0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en-US" sz="3000" b="0" i="0" u="none" strike="noStrike">
                <a:solidFill>
                  <a:srgbClr val="000000"/>
                </a:solidFill>
                <a:latin typeface="Gmarket Sans Medium"/>
              </a:rPr>
              <a:t>Windows Management Instrumentation (77)</a:t>
            </a:r>
          </a:p>
          <a:p>
            <a:pPr lvl="0" algn="l">
              <a:lnSpc>
                <a:spcPct val="116199"/>
              </a:lnSpc>
            </a:pPr>
            <a:endParaRPr lang="en-US" sz="3000" b="0" i="0" u="none" strike="noStrike">
              <a:solidFill>
                <a:srgbClr val="000000"/>
              </a:solidFill>
              <a:latin typeface="Gmarket Sans Medium"/>
            </a:endParaRPr>
          </a:p>
          <a:p>
            <a:pPr lvl="0" algn="l">
              <a:lnSpc>
                <a:spcPct val="116199"/>
              </a:lnSpc>
            </a:pPr>
            <a:r>
              <a:rPr lang="ko-KR" sz="2000" b="0" i="0" u="none" strike="noStrike">
                <a:solidFill>
                  <a:srgbClr val="000000"/>
                </a:solidFill>
                <a:ea typeface="Gmarket Sans Medium"/>
              </a:rPr>
              <a:t>분류</a:t>
            </a:r>
            <a:r>
              <a:rPr lang="en-US" sz="20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Gmarket Sans Medium"/>
              </a:rPr>
              <a:t>이유</a:t>
            </a:r>
            <a:r>
              <a:rPr lang="en-US" sz="2000" b="0" i="0" u="none" strike="noStrike">
                <a:solidFill>
                  <a:srgbClr val="000000"/>
                </a:solidFill>
                <a:latin typeface="Gmarket Sans Medium"/>
              </a:rPr>
              <a:t> : WannaCry utilizes wmic to delete shadow copies.</a:t>
            </a:r>
          </a:p>
          <a:p>
            <a:pPr lvl="0" algn="l">
              <a:lnSpc>
                <a:spcPct val="116199"/>
              </a:lnSpc>
            </a:pPr>
            <a:r>
              <a:rPr lang="en-US" sz="2000" b="0" i="0" u="none" strike="noStrike">
                <a:solidFill>
                  <a:srgbClr val="000000"/>
                </a:solidFill>
                <a:latin typeface="Gmarket Sans Medium"/>
              </a:rPr>
              <a:t>(https://attack.mitre.org/software/S0366/)</a:t>
            </a:r>
          </a:p>
        </p:txBody>
      </p:sp>
      <p:pic>
        <p:nvPicPr>
          <p:cNvPr id="26" name="Picture 26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16000" y="2654300"/>
            <a:ext cx="4025900" cy="5232400"/>
          </a:xfrm>
          <a:prstGeom prst="rect">
            <a:avLst/>
          </a:prstGeom>
        </p:spPr>
      </p:pic>
      <p:sp>
        <p:nvSpPr>
          <p:cNvPr id="27" name="TextBox 27"/>
          <p:cNvSpPr txBox="1"/>
          <p:nvPr/>
        </p:nvSpPr>
        <p:spPr>
          <a:xfrm>
            <a:off x="1828800" y="2044700"/>
            <a:ext cx="23876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4000" b="0" i="0" u="none" strike="noStrike">
                <a:solidFill>
                  <a:srgbClr val="000000"/>
                </a:solidFill>
                <a:ea typeface="Gmarket Sans Medium"/>
              </a:rPr>
              <a:t>사용</a:t>
            </a:r>
            <a:r>
              <a:rPr lang="en-US" sz="40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4000" b="0" i="0" u="none" strike="noStrike">
                <a:solidFill>
                  <a:srgbClr val="000000"/>
                </a:solidFill>
                <a:ea typeface="Gmarket Sans Medium"/>
              </a:rPr>
              <a:t>순위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22794A9-B444-4BB9-AA4D-9C8CAB26D4F2}"/>
              </a:ext>
            </a:extLst>
          </p:cNvPr>
          <p:cNvSpPr txBox="1"/>
          <p:nvPr/>
        </p:nvSpPr>
        <p:spPr>
          <a:xfrm>
            <a:off x="6019800" y="9547860"/>
            <a:ext cx="23876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4000" b="0" i="0" u="none" strike="noStrike" dirty="0">
                <a:solidFill>
                  <a:srgbClr val="000000"/>
                </a:solidFill>
                <a:ea typeface="Gmarket Sans Medium"/>
              </a:rPr>
              <a:t>사용</a:t>
            </a:r>
            <a:r>
              <a:rPr lang="en-US" sz="4000" b="0" i="0" u="none" strike="noStrike" dirty="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4000" b="0" i="0" u="none" strike="noStrike" dirty="0">
                <a:solidFill>
                  <a:srgbClr val="000000"/>
                </a:solidFill>
                <a:ea typeface="Gmarket Sans Medium"/>
              </a:rPr>
              <a:t>기술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1447800"/>
            <a:ext cx="15100300" cy="87376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2992100" y="9804400"/>
            <a:ext cx="42418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800" b="0" i="0" u="none" strike="noStrike">
                <a:solidFill>
                  <a:srgbClr val="000000"/>
                </a:solidFill>
                <a:latin typeface="LINE Seed Sans TH Regular"/>
              </a:rPr>
              <a:t>WANNASMILE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7284700" y="9791700"/>
            <a:ext cx="4826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800" b="0" i="0" u="none" strike="noStrike">
                <a:solidFill>
                  <a:srgbClr val="000000"/>
                </a:solidFill>
                <a:latin typeface="LINE Seed Sans TH Heavy"/>
              </a:rPr>
              <a:t>. 02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6" name="TextBox 6"/>
          <p:cNvSpPr txBox="1"/>
          <p:nvPr/>
        </p:nvSpPr>
        <p:spPr>
          <a:xfrm>
            <a:off x="6172200" y="1765300"/>
            <a:ext cx="6438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600" b="0" i="0" u="none" strike="noStrike">
                <a:solidFill>
                  <a:srgbClr val="000000">
                    <a:alpha val="70196"/>
                  </a:srgbClr>
                </a:solidFill>
                <a:latin typeface="Gmarket Sans Light"/>
              </a:rPr>
              <a:t>WannaCry </a:t>
            </a:r>
            <a:r>
              <a:rPr lang="ko-KR" sz="1600" b="0" i="0" u="none" strike="noStrike">
                <a:solidFill>
                  <a:srgbClr val="000000">
                    <a:alpha val="70196"/>
                  </a:srgbClr>
                </a:solidFill>
                <a:ea typeface="Gmarket Sans Light"/>
              </a:rPr>
              <a:t>랜섬웨어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207000" y="685800"/>
            <a:ext cx="83312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41500"/>
              </a:lnSpc>
            </a:pPr>
            <a:r>
              <a:rPr lang="ko-KR" sz="7000" b="0" i="0" u="none" strike="noStrike" spc="-200">
                <a:solidFill>
                  <a:srgbClr val="000000"/>
                </a:solidFill>
                <a:ea typeface="Gmarket Sans Bold"/>
              </a:rPr>
              <a:t>워너크라이</a:t>
            </a:r>
            <a:r>
              <a:rPr lang="en-US" sz="7000" b="0" i="0" u="none" strike="noStrike" spc="-200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7000" b="0" i="0" u="none" strike="noStrike" spc="-200">
                <a:solidFill>
                  <a:srgbClr val="000000"/>
                </a:solidFill>
                <a:ea typeface="Gmarket Sans Bold"/>
              </a:rPr>
              <a:t>타임라인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97500" y="0"/>
            <a:ext cx="190500" cy="1562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03600" y="0"/>
            <a:ext cx="2184400" cy="1562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685800" cy="102870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300" y="2108200"/>
            <a:ext cx="546100" cy="5461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100" y="3314700"/>
            <a:ext cx="635000" cy="6350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900" y="4699000"/>
            <a:ext cx="520700" cy="5207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4500" y="838200"/>
            <a:ext cx="482600" cy="4699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9700" y="596900"/>
            <a:ext cx="1104900" cy="9652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41300" y="889000"/>
            <a:ext cx="355600" cy="3556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3500" y="5969000"/>
            <a:ext cx="622300" cy="622300"/>
          </a:xfrm>
          <a:prstGeom prst="rect">
            <a:avLst/>
          </a:prstGeom>
        </p:spPr>
      </p:pic>
      <p:grpSp>
        <p:nvGrpSpPr>
          <p:cNvPr id="18" name="Group 1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11200" y="1562100"/>
            <a:ext cx="17614900" cy="254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98500" y="9664700"/>
            <a:ext cx="17614900" cy="254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562100"/>
            <a:ext cx="176149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9652000"/>
            <a:ext cx="17614900" cy="254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2992100" y="9804400"/>
            <a:ext cx="42418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800" b="0" i="0" u="none" strike="noStrike">
                <a:solidFill>
                  <a:srgbClr val="000000"/>
                </a:solidFill>
                <a:latin typeface="LINE Seed Sans TH Regular"/>
              </a:rPr>
              <a:t>WANNASMILE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7132300" y="9817100"/>
            <a:ext cx="6223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800" b="0" i="0" u="none" strike="noStrike">
                <a:solidFill>
                  <a:srgbClr val="000000"/>
                </a:solidFill>
                <a:latin typeface="LINE Seed Sans TH Heavy"/>
              </a:rPr>
              <a:t>. 29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8" name="TextBox 8"/>
          <p:cNvSpPr txBox="1"/>
          <p:nvPr/>
        </p:nvSpPr>
        <p:spPr>
          <a:xfrm>
            <a:off x="6172200" y="1765300"/>
            <a:ext cx="6438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1600" b="0" i="0" u="none" strike="noStrike">
                <a:solidFill>
                  <a:srgbClr val="000000">
                    <a:alpha val="70196"/>
                  </a:srgbClr>
                </a:solidFill>
                <a:ea typeface="Gmarket Sans Light"/>
              </a:rPr>
              <a:t>악성코드</a:t>
            </a:r>
            <a:r>
              <a:rPr lang="en-US" sz="1600" b="0" i="0" u="none" strike="noStrike">
                <a:solidFill>
                  <a:srgbClr val="000000">
                    <a:alpha val="70196"/>
                  </a:srgbClr>
                </a:solidFill>
                <a:latin typeface="Gmarket Sans Light"/>
              </a:rPr>
              <a:t> </a:t>
            </a:r>
            <a:r>
              <a:rPr lang="ko-KR" sz="1600" b="0" i="0" u="none" strike="noStrike">
                <a:solidFill>
                  <a:srgbClr val="000000">
                    <a:alpha val="70196"/>
                  </a:srgbClr>
                </a:solidFill>
                <a:ea typeface="Gmarket Sans Light"/>
              </a:rPr>
              <a:t>공격</a:t>
            </a:r>
            <a:r>
              <a:rPr lang="en-US" sz="1600" b="0" i="0" u="none" strike="noStrike">
                <a:solidFill>
                  <a:srgbClr val="000000">
                    <a:alpha val="70196"/>
                  </a:srgbClr>
                </a:solidFill>
                <a:latin typeface="Gmarket Sans Light"/>
              </a:rPr>
              <a:t> </a:t>
            </a:r>
            <a:r>
              <a:rPr lang="ko-KR" sz="1600" b="0" i="0" u="none" strike="noStrike">
                <a:solidFill>
                  <a:srgbClr val="000000">
                    <a:alpha val="70196"/>
                  </a:srgbClr>
                </a:solidFill>
                <a:ea typeface="Gmarket Sans Light"/>
              </a:rPr>
              <a:t>기법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245100" y="774700"/>
            <a:ext cx="82677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41500"/>
              </a:lnSpc>
            </a:pPr>
            <a:r>
              <a:rPr lang="en-US" sz="4500" b="0" i="0" u="none" strike="noStrike" spc="-100">
                <a:solidFill>
                  <a:srgbClr val="000000"/>
                </a:solidFill>
                <a:latin typeface="Gmarket Sans Bold"/>
              </a:rPr>
              <a:t>TA0003 Persistence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97500" y="0"/>
            <a:ext cx="190500" cy="1562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03600" y="0"/>
            <a:ext cx="2184400" cy="15621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03600" y="0"/>
            <a:ext cx="2184400" cy="15621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07600" y="7366000"/>
            <a:ext cx="7747000" cy="15240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1700" y="8013700"/>
            <a:ext cx="4292600" cy="13970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97500" y="8026400"/>
            <a:ext cx="4292600" cy="13970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5384800" y="3644900"/>
            <a:ext cx="11277600" cy="3556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500" b="0" i="0" u="none" strike="noStrike">
                <a:solidFill>
                  <a:srgbClr val="000000"/>
                </a:solidFill>
                <a:ea typeface="Gmarket Sans Medium"/>
              </a:rPr>
              <a:t>가장</a:t>
            </a:r>
            <a:r>
              <a:rPr lang="en-US" sz="25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Gmarket Sans Medium"/>
              </a:rPr>
              <a:t>많이</a:t>
            </a:r>
            <a:r>
              <a:rPr lang="en-US" sz="25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Gmarket Sans Medium"/>
              </a:rPr>
              <a:t>쓰인</a:t>
            </a:r>
            <a:r>
              <a:rPr lang="en-US" sz="2500" b="0" i="0" u="none" strike="noStrike">
                <a:solidFill>
                  <a:srgbClr val="000000"/>
                </a:solidFill>
                <a:latin typeface="Gmarket Sans Medium"/>
              </a:rPr>
              <a:t> Technique :</a:t>
            </a:r>
          </a:p>
          <a:p>
            <a:pPr marL="342900" lvl="0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en-US" sz="3000" b="0" i="0" u="none" strike="noStrike">
                <a:solidFill>
                  <a:srgbClr val="000000"/>
                </a:solidFill>
                <a:latin typeface="Gmarket Sans Medium"/>
              </a:rPr>
              <a:t>Boot or Logon Autostart Execution (232)</a:t>
            </a:r>
          </a:p>
          <a:p>
            <a:pPr lvl="0" algn="l">
              <a:lnSpc>
                <a:spcPct val="116199"/>
              </a:lnSpc>
            </a:pPr>
            <a:endParaRPr lang="en-US" sz="3000" b="0" i="0" u="none" strike="noStrike">
              <a:solidFill>
                <a:srgbClr val="000000"/>
              </a:solidFill>
              <a:latin typeface="Gmarket Sans Medium"/>
            </a:endParaRPr>
          </a:p>
          <a:p>
            <a:pPr lvl="0" algn="l">
              <a:lnSpc>
                <a:spcPct val="116199"/>
              </a:lnSpc>
            </a:pPr>
            <a:r>
              <a:rPr lang="ko-KR" sz="2500" b="0" i="0" u="none" strike="noStrike">
                <a:solidFill>
                  <a:srgbClr val="000000"/>
                </a:solidFill>
                <a:ea typeface="Gmarket Sans Medium"/>
              </a:rPr>
              <a:t>워너크라이의</a:t>
            </a:r>
            <a:r>
              <a:rPr lang="en-US" sz="2500" b="0" i="0" u="none" strike="noStrike">
                <a:solidFill>
                  <a:srgbClr val="000000"/>
                </a:solidFill>
                <a:latin typeface="Gmarket Sans Medium"/>
              </a:rPr>
              <a:t> Technique : </a:t>
            </a:r>
          </a:p>
          <a:p>
            <a:pPr marL="342900" lvl="0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en-US" sz="3000" b="0" i="0" u="none" strike="noStrike">
                <a:solidFill>
                  <a:srgbClr val="000000"/>
                </a:solidFill>
                <a:latin typeface="Gmarket Sans Medium"/>
              </a:rPr>
              <a:t>Create or Modify Sytstem Process (138)</a:t>
            </a:r>
          </a:p>
          <a:p>
            <a:pPr lvl="0" algn="l">
              <a:lnSpc>
                <a:spcPct val="116199"/>
              </a:lnSpc>
            </a:pPr>
            <a:endParaRPr lang="en-US" sz="3000" b="0" i="0" u="none" strike="noStrike">
              <a:solidFill>
                <a:srgbClr val="000000"/>
              </a:solidFill>
              <a:latin typeface="Gmarket Sans Medium"/>
            </a:endParaRPr>
          </a:p>
          <a:p>
            <a:pPr lvl="0" algn="l">
              <a:lnSpc>
                <a:spcPct val="116199"/>
              </a:lnSpc>
            </a:pPr>
            <a:r>
              <a:rPr lang="ko-KR" sz="2000" b="0" i="0" u="none" strike="noStrike">
                <a:solidFill>
                  <a:srgbClr val="000000"/>
                </a:solidFill>
                <a:ea typeface="Gmarket Sans Medium"/>
              </a:rPr>
              <a:t>분류</a:t>
            </a:r>
            <a:r>
              <a:rPr lang="en-US" sz="20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Gmarket Sans Medium"/>
              </a:rPr>
              <a:t>이유</a:t>
            </a:r>
            <a:r>
              <a:rPr lang="en-US" sz="2000" b="0" i="0" u="none" strike="noStrike">
                <a:solidFill>
                  <a:srgbClr val="000000"/>
                </a:solidFill>
                <a:latin typeface="Gmarket Sans Medium"/>
              </a:rPr>
              <a:t> : WannaCry creates the service "mssecsvc2.0" with the display name "Microsoft Security Center (2.0) Service.</a:t>
            </a:r>
          </a:p>
        </p:txBody>
      </p:sp>
      <p:pic>
        <p:nvPicPr>
          <p:cNvPr id="17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122400" y="2108200"/>
            <a:ext cx="3975100" cy="41402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0"/>
            <a:ext cx="685800" cy="102870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4300" y="2108200"/>
            <a:ext cx="546100" cy="5461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8100" y="3314700"/>
            <a:ext cx="635000" cy="6350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8900" y="4699000"/>
            <a:ext cx="520700" cy="5207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2400" y="4445000"/>
            <a:ext cx="1104900" cy="9652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41300" y="4686300"/>
            <a:ext cx="482600" cy="4826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77800" y="889000"/>
            <a:ext cx="355600" cy="3556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0800" y="5994400"/>
            <a:ext cx="622300" cy="6223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14400" y="2362200"/>
            <a:ext cx="4292600" cy="5562600"/>
          </a:xfrm>
          <a:prstGeom prst="rect">
            <a:avLst/>
          </a:prstGeom>
        </p:spPr>
      </p:pic>
      <p:sp>
        <p:nvSpPr>
          <p:cNvPr id="27" name="TextBox 27"/>
          <p:cNvSpPr txBox="1"/>
          <p:nvPr/>
        </p:nvSpPr>
        <p:spPr>
          <a:xfrm>
            <a:off x="1778000" y="1739900"/>
            <a:ext cx="23876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4000" b="0" i="0" u="none" strike="noStrike">
                <a:solidFill>
                  <a:srgbClr val="000000"/>
                </a:solidFill>
                <a:ea typeface="Gmarket Sans Medium"/>
              </a:rPr>
              <a:t>사용</a:t>
            </a:r>
            <a:r>
              <a:rPr lang="en-US" sz="40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4000" b="0" i="0" u="none" strike="noStrike">
                <a:solidFill>
                  <a:srgbClr val="000000"/>
                </a:solidFill>
                <a:ea typeface="Gmarket Sans Medium"/>
              </a:rPr>
              <a:t>순위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3A188DC-EE6C-46D5-A1E5-4EE4A0B9A3DB}"/>
              </a:ext>
            </a:extLst>
          </p:cNvPr>
          <p:cNvSpPr txBox="1"/>
          <p:nvPr/>
        </p:nvSpPr>
        <p:spPr>
          <a:xfrm>
            <a:off x="6350000" y="9512300"/>
            <a:ext cx="23876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4000" b="0" i="0" u="none" strike="noStrike" dirty="0">
                <a:solidFill>
                  <a:srgbClr val="000000"/>
                </a:solidFill>
                <a:ea typeface="Gmarket Sans Medium"/>
              </a:rPr>
              <a:t>사용</a:t>
            </a:r>
            <a:r>
              <a:rPr lang="en-US" sz="4000" b="0" i="0" u="none" strike="noStrike" dirty="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4000" b="0" i="0" u="none" strike="noStrike" dirty="0">
                <a:solidFill>
                  <a:srgbClr val="000000"/>
                </a:solidFill>
                <a:ea typeface="Gmarket Sans Medium"/>
              </a:rPr>
              <a:t>기술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562100"/>
            <a:ext cx="176149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100" y="9652000"/>
            <a:ext cx="17614900" cy="254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2992100" y="9804400"/>
            <a:ext cx="42418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800" b="0" i="0" u="none" strike="noStrike">
                <a:solidFill>
                  <a:srgbClr val="000000"/>
                </a:solidFill>
                <a:latin typeface="LINE Seed Sans TH Regular"/>
              </a:rPr>
              <a:t>WANNASMILE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7132300" y="9817100"/>
            <a:ext cx="6223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800" b="0" i="0" u="none" strike="noStrike">
                <a:solidFill>
                  <a:srgbClr val="000000"/>
                </a:solidFill>
                <a:latin typeface="LINE Seed Sans TH Heavy"/>
              </a:rPr>
              <a:t>. 30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8" name="TextBox 8"/>
          <p:cNvSpPr txBox="1"/>
          <p:nvPr/>
        </p:nvSpPr>
        <p:spPr>
          <a:xfrm>
            <a:off x="6172200" y="1765300"/>
            <a:ext cx="6438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1600" b="0" i="0" u="none" strike="noStrike">
                <a:solidFill>
                  <a:srgbClr val="000000">
                    <a:alpha val="70196"/>
                  </a:srgbClr>
                </a:solidFill>
                <a:ea typeface="Gmarket Sans Light"/>
              </a:rPr>
              <a:t>악성코드</a:t>
            </a:r>
            <a:r>
              <a:rPr lang="en-US" sz="1600" b="0" i="0" u="none" strike="noStrike">
                <a:solidFill>
                  <a:srgbClr val="000000">
                    <a:alpha val="70196"/>
                  </a:srgbClr>
                </a:solidFill>
                <a:latin typeface="Gmarket Sans Light"/>
              </a:rPr>
              <a:t> </a:t>
            </a:r>
            <a:r>
              <a:rPr lang="ko-KR" sz="1600" b="0" i="0" u="none" strike="noStrike">
                <a:solidFill>
                  <a:srgbClr val="000000">
                    <a:alpha val="70196"/>
                  </a:srgbClr>
                </a:solidFill>
                <a:ea typeface="Gmarket Sans Light"/>
              </a:rPr>
              <a:t>공격</a:t>
            </a:r>
            <a:r>
              <a:rPr lang="en-US" sz="1600" b="0" i="0" u="none" strike="noStrike">
                <a:solidFill>
                  <a:srgbClr val="000000">
                    <a:alpha val="70196"/>
                  </a:srgbClr>
                </a:solidFill>
                <a:latin typeface="Gmarket Sans Light"/>
              </a:rPr>
              <a:t> </a:t>
            </a:r>
            <a:r>
              <a:rPr lang="ko-KR" sz="1600" b="0" i="0" u="none" strike="noStrike">
                <a:solidFill>
                  <a:srgbClr val="000000">
                    <a:alpha val="70196"/>
                  </a:srgbClr>
                </a:solidFill>
                <a:ea typeface="Gmarket Sans Light"/>
              </a:rPr>
              <a:t>기법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245100" y="774700"/>
            <a:ext cx="82677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41500"/>
              </a:lnSpc>
            </a:pPr>
            <a:r>
              <a:rPr lang="en-US" sz="4500" b="0" i="0" u="none" strike="noStrike" spc="-100">
                <a:solidFill>
                  <a:srgbClr val="000000"/>
                </a:solidFill>
                <a:latin typeface="Gmarket Sans Bold"/>
              </a:rPr>
              <a:t>TA0005 Defense Evasion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97500" y="0"/>
            <a:ext cx="190500" cy="1562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103600" y="0"/>
            <a:ext cx="2184400" cy="15621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103600" y="0"/>
            <a:ext cx="2184400" cy="15621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53300" y="8597900"/>
            <a:ext cx="9931400" cy="5842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44900" y="6057900"/>
            <a:ext cx="3695700" cy="7239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44900" y="6781800"/>
            <a:ext cx="3695700" cy="9779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44900" y="7886700"/>
            <a:ext cx="3683000" cy="16637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0"/>
            <a:ext cx="685800" cy="102870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4300" y="2108200"/>
            <a:ext cx="546100" cy="5461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8100" y="3314700"/>
            <a:ext cx="635000" cy="6350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8900" y="4699000"/>
            <a:ext cx="520700" cy="5207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52400" y="4445000"/>
            <a:ext cx="1104900" cy="9652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41300" y="4686300"/>
            <a:ext cx="482600" cy="4826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77800" y="889000"/>
            <a:ext cx="355600" cy="3556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0800" y="5994400"/>
            <a:ext cx="622300" cy="622300"/>
          </a:xfrm>
          <a:prstGeom prst="rect">
            <a:avLst/>
          </a:prstGeom>
        </p:spPr>
      </p:pic>
      <p:sp>
        <p:nvSpPr>
          <p:cNvPr id="25" name="TextBox 25"/>
          <p:cNvSpPr txBox="1"/>
          <p:nvPr/>
        </p:nvSpPr>
        <p:spPr>
          <a:xfrm>
            <a:off x="7353300" y="2933700"/>
            <a:ext cx="10553700" cy="4445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500" b="0" i="0" u="none" strike="noStrike">
                <a:solidFill>
                  <a:srgbClr val="000000"/>
                </a:solidFill>
                <a:ea typeface="Gmarket Sans Medium"/>
              </a:rPr>
              <a:t>가장</a:t>
            </a:r>
            <a:r>
              <a:rPr lang="en-US" sz="25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Gmarket Sans Medium"/>
              </a:rPr>
              <a:t>많이</a:t>
            </a:r>
            <a:r>
              <a:rPr lang="en-US" sz="25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Gmarket Sans Medium"/>
              </a:rPr>
              <a:t>쓰인</a:t>
            </a:r>
            <a:r>
              <a:rPr lang="en-US" sz="2500" b="0" i="0" u="none" strike="noStrike">
                <a:solidFill>
                  <a:srgbClr val="000000"/>
                </a:solidFill>
                <a:latin typeface="Gmarket Sans Medium"/>
              </a:rPr>
              <a:t> Technique :</a:t>
            </a:r>
          </a:p>
          <a:p>
            <a:pPr marL="342900" lvl="0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en-US" sz="3000" b="0" i="0" u="none" strike="noStrike">
                <a:solidFill>
                  <a:srgbClr val="000000"/>
                </a:solidFill>
                <a:latin typeface="Gmarket Sans Medium"/>
              </a:rPr>
              <a:t>Indicator Removal on Host (322)</a:t>
            </a:r>
          </a:p>
          <a:p>
            <a:pPr lvl="0" algn="l">
              <a:lnSpc>
                <a:spcPct val="116199"/>
              </a:lnSpc>
            </a:pPr>
            <a:endParaRPr lang="en-US" sz="3000" b="0" i="0" u="none" strike="noStrike">
              <a:solidFill>
                <a:srgbClr val="000000"/>
              </a:solidFill>
              <a:latin typeface="Gmarket Sans Medium"/>
            </a:endParaRPr>
          </a:p>
          <a:p>
            <a:pPr lvl="0" algn="l">
              <a:lnSpc>
                <a:spcPct val="116199"/>
              </a:lnSpc>
            </a:pPr>
            <a:r>
              <a:rPr lang="ko-KR" sz="2500" b="0" i="0" u="none" strike="noStrike">
                <a:solidFill>
                  <a:srgbClr val="000000"/>
                </a:solidFill>
                <a:ea typeface="Gmarket Sans Medium"/>
              </a:rPr>
              <a:t>워너크라이의</a:t>
            </a:r>
            <a:r>
              <a:rPr lang="en-US" sz="2500" b="0" i="0" u="none" strike="noStrike">
                <a:solidFill>
                  <a:srgbClr val="000000"/>
                </a:solidFill>
                <a:latin typeface="Gmarket Sans Medium"/>
              </a:rPr>
              <a:t> Technique : </a:t>
            </a:r>
          </a:p>
          <a:p>
            <a:pPr marL="342900" lvl="0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en-US" sz="3000" b="0" i="0" u="none" strike="noStrike">
                <a:solidFill>
                  <a:srgbClr val="000000"/>
                </a:solidFill>
                <a:latin typeface="Gmarket Sans Medium"/>
              </a:rPr>
              <a:t>Hide Artifacts (97)</a:t>
            </a:r>
          </a:p>
          <a:p>
            <a:pPr marL="342900" lvl="0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en-US" sz="3000" b="0" i="0" u="none" strike="noStrike">
                <a:solidFill>
                  <a:srgbClr val="000000"/>
                </a:solidFill>
                <a:latin typeface="Gmarket Sans Medium"/>
              </a:rPr>
              <a:t>File and Directory Permissions Modification (19)</a:t>
            </a:r>
          </a:p>
          <a:p>
            <a:pPr lvl="0" algn="l">
              <a:lnSpc>
                <a:spcPct val="116199"/>
              </a:lnSpc>
            </a:pPr>
            <a:endParaRPr lang="en-US" sz="3000" b="0" i="0" u="none" strike="noStrike">
              <a:solidFill>
                <a:srgbClr val="000000"/>
              </a:solidFill>
              <a:latin typeface="Gmarket Sans Medium"/>
            </a:endParaRPr>
          </a:p>
          <a:p>
            <a:pPr lvl="0" algn="l">
              <a:lnSpc>
                <a:spcPct val="116199"/>
              </a:lnSpc>
            </a:pPr>
            <a:r>
              <a:rPr lang="ko-KR" sz="2000" b="0" i="0" u="none" strike="noStrike">
                <a:solidFill>
                  <a:srgbClr val="000000"/>
                </a:solidFill>
                <a:ea typeface="Gmarket Sans Medium"/>
              </a:rPr>
              <a:t>분류</a:t>
            </a:r>
            <a:r>
              <a:rPr lang="en-US" sz="20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Gmarket Sans Medium"/>
              </a:rPr>
              <a:t>이유</a:t>
            </a:r>
            <a:r>
              <a:rPr lang="en-US" sz="2000" b="0" i="0" u="none" strike="noStrike">
                <a:solidFill>
                  <a:srgbClr val="000000"/>
                </a:solidFill>
                <a:latin typeface="Gmarket Sans Medium"/>
              </a:rPr>
              <a:t> : WannaCry uses attrib +h and icacls . /grant Everyone:F /T /C /Q to make some of its files hidden and grant all users full access controls.</a:t>
            </a:r>
          </a:p>
          <a:p>
            <a:pPr lvl="0" algn="l">
              <a:lnSpc>
                <a:spcPct val="116199"/>
              </a:lnSpc>
            </a:pPr>
            <a:endParaRPr lang="en-US" sz="2000" b="0" i="0" u="none" strike="noStrike">
              <a:solidFill>
                <a:srgbClr val="000000"/>
              </a:solidFill>
              <a:latin typeface="Gmarket Sans Medium"/>
            </a:endParaRPr>
          </a:p>
        </p:txBody>
      </p:sp>
      <p:pic>
        <p:nvPicPr>
          <p:cNvPr id="26" name="Picture 26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00100" y="736600"/>
            <a:ext cx="2971800" cy="9550400"/>
          </a:xfrm>
          <a:prstGeom prst="rect">
            <a:avLst/>
          </a:prstGeom>
        </p:spPr>
      </p:pic>
      <p:sp>
        <p:nvSpPr>
          <p:cNvPr id="27" name="TextBox 27"/>
          <p:cNvSpPr txBox="1"/>
          <p:nvPr/>
        </p:nvSpPr>
        <p:spPr>
          <a:xfrm>
            <a:off x="1041400" y="114300"/>
            <a:ext cx="23876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4000" b="0" i="0" u="none" strike="noStrike">
                <a:solidFill>
                  <a:srgbClr val="000000"/>
                </a:solidFill>
                <a:ea typeface="Gmarket Sans Medium"/>
              </a:rPr>
              <a:t>사용</a:t>
            </a:r>
            <a:r>
              <a:rPr lang="en-US" sz="40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4000" b="0" i="0" u="none" strike="noStrike">
                <a:solidFill>
                  <a:srgbClr val="000000"/>
                </a:solidFill>
                <a:ea typeface="Gmarket Sans Medium"/>
              </a:rPr>
              <a:t>순위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4102100" y="9547860"/>
            <a:ext cx="23876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4000" b="0" i="0" u="none" strike="noStrike" dirty="0">
                <a:solidFill>
                  <a:srgbClr val="000000"/>
                </a:solidFill>
                <a:ea typeface="Gmarket Sans Medium"/>
              </a:rPr>
              <a:t>사용</a:t>
            </a:r>
            <a:r>
              <a:rPr lang="en-US" sz="4000" b="0" i="0" u="none" strike="noStrike" dirty="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4000" b="0" i="0" u="none" strike="noStrike" dirty="0">
                <a:solidFill>
                  <a:srgbClr val="000000"/>
                </a:solidFill>
                <a:ea typeface="Gmarket Sans Medium"/>
              </a:rPr>
              <a:t>기술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562100"/>
            <a:ext cx="176149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9652000"/>
            <a:ext cx="17614900" cy="254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2992100" y="9804400"/>
            <a:ext cx="42418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800" b="0" i="0" u="none" strike="noStrike">
                <a:solidFill>
                  <a:srgbClr val="000000"/>
                </a:solidFill>
                <a:latin typeface="LINE Seed Sans TH Regular"/>
              </a:rPr>
              <a:t>WANNASMILE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7132300" y="9817100"/>
            <a:ext cx="6223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800" b="0" i="0" u="none" strike="noStrike">
                <a:solidFill>
                  <a:srgbClr val="000000"/>
                </a:solidFill>
                <a:latin typeface="LINE Seed Sans TH Heavy"/>
              </a:rPr>
              <a:t>. 31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8" name="TextBox 8"/>
          <p:cNvSpPr txBox="1"/>
          <p:nvPr/>
        </p:nvSpPr>
        <p:spPr>
          <a:xfrm>
            <a:off x="6172200" y="1765300"/>
            <a:ext cx="6438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1600" b="0" i="0" u="none" strike="noStrike">
                <a:solidFill>
                  <a:srgbClr val="000000">
                    <a:alpha val="70196"/>
                  </a:srgbClr>
                </a:solidFill>
                <a:ea typeface="Gmarket Sans Light"/>
              </a:rPr>
              <a:t>악성코드</a:t>
            </a:r>
            <a:r>
              <a:rPr lang="en-US" sz="1600" b="0" i="0" u="none" strike="noStrike">
                <a:solidFill>
                  <a:srgbClr val="000000">
                    <a:alpha val="70196"/>
                  </a:srgbClr>
                </a:solidFill>
                <a:latin typeface="Gmarket Sans Light"/>
              </a:rPr>
              <a:t> </a:t>
            </a:r>
            <a:r>
              <a:rPr lang="ko-KR" sz="1600" b="0" i="0" u="none" strike="noStrike">
                <a:solidFill>
                  <a:srgbClr val="000000">
                    <a:alpha val="70196"/>
                  </a:srgbClr>
                </a:solidFill>
                <a:ea typeface="Gmarket Sans Light"/>
              </a:rPr>
              <a:t>공격</a:t>
            </a:r>
            <a:r>
              <a:rPr lang="en-US" sz="1600" b="0" i="0" u="none" strike="noStrike">
                <a:solidFill>
                  <a:srgbClr val="000000">
                    <a:alpha val="70196"/>
                  </a:srgbClr>
                </a:solidFill>
                <a:latin typeface="Gmarket Sans Light"/>
              </a:rPr>
              <a:t> </a:t>
            </a:r>
            <a:r>
              <a:rPr lang="ko-KR" sz="1600" b="0" i="0" u="none" strike="noStrike">
                <a:solidFill>
                  <a:srgbClr val="000000">
                    <a:alpha val="70196"/>
                  </a:srgbClr>
                </a:solidFill>
                <a:ea typeface="Gmarket Sans Light"/>
              </a:rPr>
              <a:t>기법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245100" y="774700"/>
            <a:ext cx="82677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41500"/>
              </a:lnSpc>
            </a:pPr>
            <a:r>
              <a:rPr lang="en-US" sz="4500" b="0" i="0" u="none" strike="noStrike" spc="-100">
                <a:solidFill>
                  <a:srgbClr val="000000"/>
                </a:solidFill>
                <a:latin typeface="Gmarket Sans Bold"/>
              </a:rPr>
              <a:t>TA0007 Discovery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97500" y="0"/>
            <a:ext cx="190500" cy="1562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03600" y="0"/>
            <a:ext cx="2184400" cy="15621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03600" y="0"/>
            <a:ext cx="2184400" cy="15621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92500" y="4584700"/>
            <a:ext cx="3060700" cy="25400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92500" y="1816100"/>
            <a:ext cx="3060700" cy="5842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92500" y="3810000"/>
            <a:ext cx="3086100" cy="5969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92500" y="3175000"/>
            <a:ext cx="3048000" cy="6477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92500" y="2400300"/>
            <a:ext cx="3060700" cy="7747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325100" y="7353300"/>
            <a:ext cx="6172200" cy="14732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6743700" y="1981200"/>
            <a:ext cx="10477500" cy="5232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500" b="0" i="0" u="none" strike="noStrike" dirty="0">
                <a:solidFill>
                  <a:srgbClr val="000000"/>
                </a:solidFill>
                <a:ea typeface="Gmarket Sans Medium"/>
              </a:rPr>
              <a:t>가장</a:t>
            </a:r>
            <a:r>
              <a:rPr lang="en-US" sz="2500" b="0" i="0" u="none" strike="noStrike" dirty="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Gmarket Sans Medium"/>
              </a:rPr>
              <a:t>많이</a:t>
            </a:r>
            <a:r>
              <a:rPr lang="en-US" sz="2500" b="0" i="0" u="none" strike="noStrike" dirty="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Gmarket Sans Medium"/>
              </a:rPr>
              <a:t>쓰인</a:t>
            </a:r>
            <a:r>
              <a:rPr lang="en-US" sz="2500" b="0" i="0" u="none" strike="noStrike" dirty="0">
                <a:solidFill>
                  <a:srgbClr val="000000"/>
                </a:solidFill>
                <a:latin typeface="Gmarket Sans Medium"/>
              </a:rPr>
              <a:t> Technique :</a:t>
            </a:r>
          </a:p>
          <a:p>
            <a:pPr marL="342900" lvl="0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en-US" sz="3000" b="0" i="0" u="none" strike="noStrike" dirty="0">
                <a:solidFill>
                  <a:srgbClr val="000000"/>
                </a:solidFill>
                <a:latin typeface="Gmarket Sans Medium"/>
              </a:rPr>
              <a:t>System Information Discovery (341)</a:t>
            </a:r>
          </a:p>
          <a:p>
            <a:pPr lvl="0" algn="l">
              <a:lnSpc>
                <a:spcPct val="116199"/>
              </a:lnSpc>
            </a:pPr>
            <a:endParaRPr lang="en-US" sz="3000" b="0" i="0" u="none" strike="noStrike" dirty="0">
              <a:solidFill>
                <a:srgbClr val="000000"/>
              </a:solidFill>
              <a:latin typeface="Gmarket Sans Medium"/>
            </a:endParaRPr>
          </a:p>
          <a:p>
            <a:pPr lvl="0" algn="l">
              <a:lnSpc>
                <a:spcPct val="116199"/>
              </a:lnSpc>
            </a:pPr>
            <a:r>
              <a:rPr lang="ko-KR" sz="2500" b="0" i="0" u="none" strike="noStrike" dirty="0" err="1">
                <a:solidFill>
                  <a:srgbClr val="000000"/>
                </a:solidFill>
                <a:ea typeface="Gmarket Sans Medium"/>
              </a:rPr>
              <a:t>워너크라이의</a:t>
            </a:r>
            <a:r>
              <a:rPr lang="en-US" sz="2500" b="0" i="0" u="none" strike="noStrike" dirty="0">
                <a:solidFill>
                  <a:srgbClr val="000000"/>
                </a:solidFill>
                <a:latin typeface="Gmarket Sans Medium"/>
              </a:rPr>
              <a:t> Technique : </a:t>
            </a:r>
          </a:p>
          <a:p>
            <a:pPr marL="342900" lvl="0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en-US" sz="2800" b="0" i="0" u="none" strike="noStrike" dirty="0">
                <a:solidFill>
                  <a:srgbClr val="000000"/>
                </a:solidFill>
                <a:latin typeface="Gmarket Sans Medium"/>
              </a:rPr>
              <a:t>File and </a:t>
            </a:r>
            <a:r>
              <a:rPr lang="en-US" sz="2800" b="0" i="0" u="none" strike="noStrike" dirty="0" err="1">
                <a:solidFill>
                  <a:srgbClr val="000000"/>
                </a:solidFill>
                <a:latin typeface="Gmarket Sans Medium"/>
              </a:rPr>
              <a:t>Drectory</a:t>
            </a:r>
            <a:r>
              <a:rPr lang="en-US" sz="2800" b="0" i="0" u="none" strike="noStrike" dirty="0">
                <a:solidFill>
                  <a:srgbClr val="000000"/>
                </a:solidFill>
                <a:latin typeface="Gmarket Sans Medium"/>
              </a:rPr>
              <a:t> Discovery (275)</a:t>
            </a:r>
          </a:p>
          <a:p>
            <a:pPr marL="342900" lvl="0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en-US" sz="2800" b="0" i="0" u="none" strike="noStrike" dirty="0">
                <a:solidFill>
                  <a:srgbClr val="000000"/>
                </a:solidFill>
                <a:latin typeface="Gmarket Sans Medium"/>
              </a:rPr>
              <a:t>Peripheral Device Discovery (44)</a:t>
            </a:r>
          </a:p>
          <a:p>
            <a:pPr marL="342900" lvl="0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en-US" sz="2800" b="0" i="0" u="none" strike="noStrike" dirty="0">
                <a:solidFill>
                  <a:srgbClr val="000000"/>
                </a:solidFill>
                <a:latin typeface="Gmarket Sans Medium"/>
              </a:rPr>
              <a:t>Remote System Discovery (40)</a:t>
            </a:r>
          </a:p>
          <a:p>
            <a:pPr marL="342900" lvl="0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en-US" sz="2800" b="0" i="0" u="none" strike="noStrike" dirty="0">
                <a:solidFill>
                  <a:srgbClr val="000000"/>
                </a:solidFill>
                <a:latin typeface="Gmarket Sans Medium"/>
              </a:rPr>
              <a:t>System Network Configuration Discovery (50)</a:t>
            </a:r>
          </a:p>
          <a:p>
            <a:pPr lvl="0" algn="l">
              <a:lnSpc>
                <a:spcPct val="116199"/>
              </a:lnSpc>
            </a:pPr>
            <a:endParaRPr lang="en-US" sz="2800" b="0" i="0" u="none" strike="noStrike" dirty="0">
              <a:solidFill>
                <a:srgbClr val="000000"/>
              </a:solidFill>
              <a:latin typeface="Gmarket Sans Medium"/>
            </a:endParaRPr>
          </a:p>
          <a:p>
            <a:pPr lvl="0" algn="l">
              <a:lnSpc>
                <a:spcPct val="116199"/>
              </a:lnSpc>
            </a:pPr>
            <a:r>
              <a:rPr lang="ko-KR" sz="1300" b="0" i="0" u="none" strike="noStrike" dirty="0">
                <a:solidFill>
                  <a:srgbClr val="000000"/>
                </a:solidFill>
                <a:ea typeface="Gmarket Sans Medium"/>
              </a:rPr>
              <a:t>분류</a:t>
            </a:r>
            <a:r>
              <a:rPr lang="en-US" sz="1300" b="0" i="0" u="none" strike="noStrike" dirty="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300" b="0" i="0" u="none" strike="noStrike" dirty="0">
                <a:solidFill>
                  <a:srgbClr val="000000"/>
                </a:solidFill>
                <a:ea typeface="Gmarket Sans Medium"/>
              </a:rPr>
              <a:t>이유</a:t>
            </a:r>
            <a:r>
              <a:rPr lang="en-US" sz="1300" b="0" i="0" u="none" strike="noStrike" dirty="0">
                <a:solidFill>
                  <a:srgbClr val="000000"/>
                </a:solidFill>
                <a:latin typeface="Gmarket Sans Medium"/>
              </a:rPr>
              <a:t> : WannaCry searches for variety of user files by file extension before encrypting them using RSA and AES.</a:t>
            </a:r>
          </a:p>
          <a:p>
            <a:pPr lvl="0" algn="l">
              <a:lnSpc>
                <a:spcPct val="116199"/>
              </a:lnSpc>
            </a:pPr>
            <a:r>
              <a:rPr lang="en-US" sz="1300" b="0" i="0" u="none" strike="noStrike" dirty="0">
                <a:solidFill>
                  <a:srgbClr val="000000"/>
                </a:solidFill>
                <a:latin typeface="Gmarket Sans Medium"/>
              </a:rPr>
              <a:t>WannaCry contains a thread that will attempt to scan for new attached drives every few seconds.</a:t>
            </a:r>
          </a:p>
          <a:p>
            <a:pPr lvl="0" algn="l">
              <a:lnSpc>
                <a:spcPct val="116199"/>
              </a:lnSpc>
            </a:pPr>
            <a:r>
              <a:rPr lang="en-US" sz="1300" b="0" i="0" u="none" strike="noStrike" dirty="0">
                <a:solidFill>
                  <a:srgbClr val="000000"/>
                </a:solidFill>
                <a:latin typeface="Gmarket Sans Medium"/>
              </a:rPr>
              <a:t>WannaCry scans its local network segment for remote systems to try to exploit and copy itself to.</a:t>
            </a:r>
          </a:p>
          <a:p>
            <a:pPr lvl="0" algn="l">
              <a:lnSpc>
                <a:spcPct val="116199"/>
              </a:lnSpc>
            </a:pPr>
            <a:r>
              <a:rPr lang="en-US" sz="1300" b="0" i="0" u="none" strike="noStrike" dirty="0">
                <a:solidFill>
                  <a:srgbClr val="000000"/>
                </a:solidFill>
                <a:latin typeface="Gmarket Sans Medium"/>
              </a:rPr>
              <a:t>WannaCry will attempt to determine the local network segment it is a part of.</a:t>
            </a:r>
          </a:p>
        </p:txBody>
      </p:sp>
      <p:pic>
        <p:nvPicPr>
          <p:cNvPr id="20" name="Picture 2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416300" y="7410450"/>
            <a:ext cx="6908800" cy="15621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952730" y="7640320"/>
            <a:ext cx="4229100" cy="19558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302000" y="8788400"/>
            <a:ext cx="8648700" cy="12065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0" y="0"/>
            <a:ext cx="685800" cy="102870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4300" y="2108200"/>
            <a:ext cx="546100" cy="5461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8100" y="3314700"/>
            <a:ext cx="635000" cy="6350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8900" y="4699000"/>
            <a:ext cx="520700" cy="5207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52400" y="4445000"/>
            <a:ext cx="1104900" cy="9652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41300" y="4686300"/>
            <a:ext cx="482600" cy="4826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77800" y="889000"/>
            <a:ext cx="355600" cy="3556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50800" y="5994400"/>
            <a:ext cx="622300" cy="6223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850900" y="1816100"/>
            <a:ext cx="2565400" cy="7708900"/>
          </a:xfrm>
          <a:prstGeom prst="rect">
            <a:avLst/>
          </a:prstGeom>
        </p:spPr>
      </p:pic>
      <p:sp>
        <p:nvSpPr>
          <p:cNvPr id="32" name="TextBox 32"/>
          <p:cNvSpPr txBox="1"/>
          <p:nvPr/>
        </p:nvSpPr>
        <p:spPr>
          <a:xfrm>
            <a:off x="889000" y="863600"/>
            <a:ext cx="23876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4000" b="0" i="0" u="none" strike="noStrike">
                <a:solidFill>
                  <a:srgbClr val="000000"/>
                </a:solidFill>
                <a:ea typeface="Gmarket Sans Medium"/>
              </a:rPr>
              <a:t>사용</a:t>
            </a:r>
            <a:r>
              <a:rPr lang="en-US" sz="40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4000" b="0" i="0" u="none" strike="noStrike">
                <a:solidFill>
                  <a:srgbClr val="000000"/>
                </a:solidFill>
                <a:ea typeface="Gmarket Sans Medium"/>
              </a:rPr>
              <a:t>순위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3822700" y="863600"/>
            <a:ext cx="23876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4000" b="0" i="0" u="none" strike="noStrike">
                <a:solidFill>
                  <a:srgbClr val="000000"/>
                </a:solidFill>
                <a:ea typeface="Gmarket Sans Medium"/>
              </a:rPr>
              <a:t>사용</a:t>
            </a:r>
            <a:r>
              <a:rPr lang="en-US" sz="40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4000" b="0" i="0" u="none" strike="noStrike">
                <a:solidFill>
                  <a:srgbClr val="000000"/>
                </a:solidFill>
                <a:ea typeface="Gmarket Sans Medium"/>
              </a:rPr>
              <a:t>기술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562100"/>
            <a:ext cx="176149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9652000"/>
            <a:ext cx="17614900" cy="254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2992100" y="9804400"/>
            <a:ext cx="42418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800" b="0" i="0" u="none" strike="noStrike">
                <a:solidFill>
                  <a:srgbClr val="000000"/>
                </a:solidFill>
                <a:latin typeface="LINE Seed Sans TH Regular"/>
              </a:rPr>
              <a:t>WANNASMILE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7132300" y="9817100"/>
            <a:ext cx="6223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800" b="0" i="0" u="none" strike="noStrike">
                <a:solidFill>
                  <a:srgbClr val="000000"/>
                </a:solidFill>
                <a:latin typeface="LINE Seed Sans TH Heavy"/>
              </a:rPr>
              <a:t>. 32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8" name="TextBox 8"/>
          <p:cNvSpPr txBox="1"/>
          <p:nvPr/>
        </p:nvSpPr>
        <p:spPr>
          <a:xfrm>
            <a:off x="6172200" y="1765300"/>
            <a:ext cx="6438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1600" b="0" i="0" u="none" strike="noStrike">
                <a:solidFill>
                  <a:srgbClr val="000000">
                    <a:alpha val="70196"/>
                  </a:srgbClr>
                </a:solidFill>
                <a:ea typeface="Gmarket Sans Light"/>
              </a:rPr>
              <a:t>악성코드</a:t>
            </a:r>
            <a:r>
              <a:rPr lang="en-US" sz="1600" b="0" i="0" u="none" strike="noStrike">
                <a:solidFill>
                  <a:srgbClr val="000000">
                    <a:alpha val="70196"/>
                  </a:srgbClr>
                </a:solidFill>
                <a:latin typeface="Gmarket Sans Light"/>
              </a:rPr>
              <a:t> </a:t>
            </a:r>
            <a:r>
              <a:rPr lang="ko-KR" sz="1600" b="0" i="0" u="none" strike="noStrike">
                <a:solidFill>
                  <a:srgbClr val="000000">
                    <a:alpha val="70196"/>
                  </a:srgbClr>
                </a:solidFill>
                <a:ea typeface="Gmarket Sans Light"/>
              </a:rPr>
              <a:t>공격</a:t>
            </a:r>
            <a:r>
              <a:rPr lang="en-US" sz="1600" b="0" i="0" u="none" strike="noStrike">
                <a:solidFill>
                  <a:srgbClr val="000000">
                    <a:alpha val="70196"/>
                  </a:srgbClr>
                </a:solidFill>
                <a:latin typeface="Gmarket Sans Light"/>
              </a:rPr>
              <a:t> </a:t>
            </a:r>
            <a:r>
              <a:rPr lang="ko-KR" sz="1600" b="0" i="0" u="none" strike="noStrike">
                <a:solidFill>
                  <a:srgbClr val="000000">
                    <a:alpha val="70196"/>
                  </a:srgbClr>
                </a:solidFill>
                <a:ea typeface="Gmarket Sans Light"/>
              </a:rPr>
              <a:t>기법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245100" y="787400"/>
            <a:ext cx="82677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41500"/>
              </a:lnSpc>
            </a:pPr>
            <a:r>
              <a:rPr lang="en-US" sz="4400" b="0" i="0" u="none" strike="noStrike" spc="-100">
                <a:solidFill>
                  <a:srgbClr val="000000"/>
                </a:solidFill>
                <a:latin typeface="Gmarket Sans Bold"/>
              </a:rPr>
              <a:t>TA0008 Lateral Movement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97500" y="0"/>
            <a:ext cx="190500" cy="1562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03600" y="0"/>
            <a:ext cx="2184400" cy="15621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03600" y="0"/>
            <a:ext cx="2184400" cy="15621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67200" y="5905500"/>
            <a:ext cx="3187700" cy="28575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67200" y="3213100"/>
            <a:ext cx="3187700" cy="15748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41800" y="4762500"/>
            <a:ext cx="3187700" cy="10414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58100" y="6832600"/>
            <a:ext cx="7708900" cy="26543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7658100" y="2120900"/>
            <a:ext cx="9880600" cy="4597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500" b="0" i="0" u="none" strike="noStrike">
                <a:solidFill>
                  <a:srgbClr val="000000"/>
                </a:solidFill>
                <a:ea typeface="Gmarket Sans Medium"/>
              </a:rPr>
              <a:t>가장</a:t>
            </a:r>
            <a:r>
              <a:rPr lang="en-US" sz="25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Gmarket Sans Medium"/>
              </a:rPr>
              <a:t>많이</a:t>
            </a:r>
            <a:r>
              <a:rPr lang="en-US" sz="25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Gmarket Sans Medium"/>
              </a:rPr>
              <a:t>쓰인</a:t>
            </a:r>
            <a:r>
              <a:rPr lang="en-US" sz="2500" b="0" i="0" u="none" strike="noStrike">
                <a:solidFill>
                  <a:srgbClr val="000000"/>
                </a:solidFill>
                <a:latin typeface="Gmarket Sans Medium"/>
              </a:rPr>
              <a:t> Technique :</a:t>
            </a:r>
          </a:p>
          <a:p>
            <a:pPr marL="342900" lvl="0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en-US" sz="3000" b="0" i="0" u="none" strike="noStrike">
                <a:solidFill>
                  <a:srgbClr val="000000"/>
                </a:solidFill>
                <a:latin typeface="Gmarket Sans Medium"/>
              </a:rPr>
              <a:t>Remote Services (54)</a:t>
            </a:r>
          </a:p>
          <a:p>
            <a:pPr lvl="0" algn="l">
              <a:lnSpc>
                <a:spcPct val="116199"/>
              </a:lnSpc>
            </a:pPr>
            <a:endParaRPr lang="en-US" sz="3000" b="0" i="0" u="none" strike="noStrike">
              <a:solidFill>
                <a:srgbClr val="000000"/>
              </a:solidFill>
              <a:latin typeface="Gmarket Sans Medium"/>
            </a:endParaRPr>
          </a:p>
          <a:p>
            <a:pPr lvl="0" algn="l">
              <a:lnSpc>
                <a:spcPct val="116199"/>
              </a:lnSpc>
            </a:pPr>
            <a:r>
              <a:rPr lang="ko-KR" sz="2500" b="0" i="0" u="none" strike="noStrike">
                <a:solidFill>
                  <a:srgbClr val="000000"/>
                </a:solidFill>
                <a:ea typeface="Gmarket Sans Medium"/>
              </a:rPr>
              <a:t>워너크라이의</a:t>
            </a:r>
            <a:r>
              <a:rPr lang="en-US" sz="2500" b="0" i="0" u="none" strike="noStrike">
                <a:solidFill>
                  <a:srgbClr val="000000"/>
                </a:solidFill>
                <a:latin typeface="Gmarket Sans Medium"/>
              </a:rPr>
              <a:t> Technique : </a:t>
            </a:r>
          </a:p>
          <a:p>
            <a:pPr marL="342900" lvl="0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en-US" sz="3000" b="0" i="0" u="none" strike="noStrike">
                <a:solidFill>
                  <a:srgbClr val="000000"/>
                </a:solidFill>
                <a:latin typeface="Gmarket Sans Medium"/>
              </a:rPr>
              <a:t>Exploitation of Remote Services (11)</a:t>
            </a:r>
          </a:p>
          <a:p>
            <a:pPr marL="342900" lvl="0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en-US" sz="3000" b="0" i="0" u="none" strike="noStrike">
                <a:solidFill>
                  <a:srgbClr val="000000"/>
                </a:solidFill>
                <a:latin typeface="Gmarket Sans Medium"/>
              </a:rPr>
              <a:t>Lateral Tool Transfer (15)</a:t>
            </a:r>
          </a:p>
          <a:p>
            <a:pPr marL="342900" lvl="0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en-US" sz="3000" b="0" i="0" u="none" strike="noStrike">
                <a:solidFill>
                  <a:srgbClr val="000000"/>
                </a:solidFill>
                <a:latin typeface="Gmarket Sans Medium"/>
              </a:rPr>
              <a:t>Remote Service Session Hijacking (1)</a:t>
            </a:r>
          </a:p>
          <a:p>
            <a:pPr lvl="0" algn="l">
              <a:lnSpc>
                <a:spcPct val="116199"/>
              </a:lnSpc>
            </a:pPr>
            <a:endParaRPr lang="en-US" sz="3000" b="0" i="0" u="none" strike="noStrike">
              <a:solidFill>
                <a:srgbClr val="000000"/>
              </a:solidFill>
              <a:latin typeface="Gmarket Sans Medium"/>
            </a:endParaRPr>
          </a:p>
          <a:p>
            <a:pPr lvl="0" algn="l">
              <a:lnSpc>
                <a:spcPct val="116199"/>
              </a:lnSpc>
            </a:pPr>
            <a:r>
              <a:rPr lang="ko-KR" sz="1300" b="0" i="0" u="none" strike="noStrike">
                <a:solidFill>
                  <a:srgbClr val="000000"/>
                </a:solidFill>
                <a:ea typeface="Gmarket Sans Medium"/>
              </a:rPr>
              <a:t>분류</a:t>
            </a:r>
            <a:r>
              <a:rPr lang="en-US" sz="13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300" b="0" i="0" u="none" strike="noStrike">
                <a:solidFill>
                  <a:srgbClr val="000000"/>
                </a:solidFill>
                <a:ea typeface="Gmarket Sans Medium"/>
              </a:rPr>
              <a:t>이유</a:t>
            </a:r>
            <a:r>
              <a:rPr lang="en-US" sz="1300" b="0" i="0" u="none" strike="noStrike">
                <a:solidFill>
                  <a:srgbClr val="000000"/>
                </a:solidFill>
                <a:latin typeface="Gmarket Sans Medium"/>
              </a:rPr>
              <a:t> : WannaCry uses an exploit in SMBv1 to spread itself to other remote systems on a network.</a:t>
            </a:r>
          </a:p>
          <a:p>
            <a:pPr lvl="0" algn="l">
              <a:lnSpc>
                <a:spcPct val="116199"/>
              </a:lnSpc>
            </a:pPr>
            <a:r>
              <a:rPr lang="en-US" sz="1300" b="0" i="0" u="none" strike="noStrike">
                <a:solidFill>
                  <a:srgbClr val="000000"/>
                </a:solidFill>
                <a:latin typeface="Gmarket Sans Medium"/>
              </a:rPr>
              <a:t>WannaCry attempts to copy itself to remote computers after gaining access via an SMB exploit.</a:t>
            </a:r>
          </a:p>
          <a:p>
            <a:pPr lvl="0" algn="l">
              <a:lnSpc>
                <a:spcPct val="116199"/>
              </a:lnSpc>
            </a:pPr>
            <a:r>
              <a:rPr lang="en-US" sz="1300" b="0" i="0" u="none" strike="noStrike">
                <a:solidFill>
                  <a:srgbClr val="000000"/>
                </a:solidFill>
                <a:latin typeface="Gmarket Sans Medium"/>
              </a:rPr>
              <a:t>WannaCry enumerates current remote desktop sessions and tries to execute the malware on each session.</a:t>
            </a:r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0"/>
            <a:ext cx="685800" cy="102870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4300" y="2108200"/>
            <a:ext cx="546100" cy="5461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8100" y="3314700"/>
            <a:ext cx="635000" cy="6350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8900" y="4699000"/>
            <a:ext cx="520700" cy="5207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636500" y="8064500"/>
            <a:ext cx="5651500" cy="14986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52400" y="4445000"/>
            <a:ext cx="1104900" cy="9652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41300" y="4686300"/>
            <a:ext cx="482600" cy="4826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2865100" y="6832600"/>
            <a:ext cx="5422900" cy="12827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77800" y="889000"/>
            <a:ext cx="355600" cy="3556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0800" y="5994400"/>
            <a:ext cx="622300" cy="6223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00100" y="3213100"/>
            <a:ext cx="3289300" cy="5613400"/>
          </a:xfrm>
          <a:prstGeom prst="rect">
            <a:avLst/>
          </a:prstGeom>
        </p:spPr>
      </p:pic>
      <p:sp>
        <p:nvSpPr>
          <p:cNvPr id="29" name="TextBox 29"/>
          <p:cNvSpPr txBox="1"/>
          <p:nvPr/>
        </p:nvSpPr>
        <p:spPr>
          <a:xfrm>
            <a:off x="1193800" y="2527300"/>
            <a:ext cx="23876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4000" b="0" i="0" u="none" strike="noStrike">
                <a:solidFill>
                  <a:srgbClr val="000000"/>
                </a:solidFill>
                <a:ea typeface="Gmarket Sans Medium"/>
              </a:rPr>
              <a:t>사용</a:t>
            </a:r>
            <a:r>
              <a:rPr lang="en-US" sz="40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4000" b="0" i="0" u="none" strike="noStrike">
                <a:solidFill>
                  <a:srgbClr val="000000"/>
                </a:solidFill>
                <a:ea typeface="Gmarket Sans Medium"/>
              </a:rPr>
              <a:t>순위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4660900" y="2527300"/>
            <a:ext cx="23876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4000" b="0" i="0" u="none" strike="noStrike">
                <a:solidFill>
                  <a:srgbClr val="000000"/>
                </a:solidFill>
                <a:ea typeface="Gmarket Sans Medium"/>
              </a:rPr>
              <a:t>사용</a:t>
            </a:r>
            <a:r>
              <a:rPr lang="en-US" sz="40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4000" b="0" i="0" u="none" strike="noStrike">
                <a:solidFill>
                  <a:srgbClr val="000000"/>
                </a:solidFill>
                <a:ea typeface="Gmarket Sans Medium"/>
              </a:rPr>
              <a:t>기술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562100"/>
            <a:ext cx="176149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9652000"/>
            <a:ext cx="17614900" cy="254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2992100" y="9804400"/>
            <a:ext cx="42418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800" b="0" i="0" u="none" strike="noStrike">
                <a:solidFill>
                  <a:srgbClr val="000000"/>
                </a:solidFill>
                <a:latin typeface="LINE Seed Sans TH Regular"/>
              </a:rPr>
              <a:t>WANNASMILE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7132300" y="9817100"/>
            <a:ext cx="6223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800" b="0" i="0" u="none" strike="noStrike">
                <a:solidFill>
                  <a:srgbClr val="000000"/>
                </a:solidFill>
                <a:latin typeface="LINE Seed Sans TH Heavy"/>
              </a:rPr>
              <a:t>. 33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8" name="TextBox 8"/>
          <p:cNvSpPr txBox="1"/>
          <p:nvPr/>
        </p:nvSpPr>
        <p:spPr>
          <a:xfrm>
            <a:off x="6172200" y="1765300"/>
            <a:ext cx="6438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1600" b="0" i="0" u="none" strike="noStrike">
                <a:solidFill>
                  <a:srgbClr val="000000">
                    <a:alpha val="70196"/>
                  </a:srgbClr>
                </a:solidFill>
                <a:ea typeface="Gmarket Sans Light"/>
              </a:rPr>
              <a:t>악성코드</a:t>
            </a:r>
            <a:r>
              <a:rPr lang="en-US" sz="1600" b="0" i="0" u="none" strike="noStrike">
                <a:solidFill>
                  <a:srgbClr val="000000">
                    <a:alpha val="70196"/>
                  </a:srgbClr>
                </a:solidFill>
                <a:latin typeface="Gmarket Sans Light"/>
              </a:rPr>
              <a:t> </a:t>
            </a:r>
            <a:r>
              <a:rPr lang="ko-KR" sz="1600" b="0" i="0" u="none" strike="noStrike">
                <a:solidFill>
                  <a:srgbClr val="000000">
                    <a:alpha val="70196"/>
                  </a:srgbClr>
                </a:solidFill>
                <a:ea typeface="Gmarket Sans Light"/>
              </a:rPr>
              <a:t>공격</a:t>
            </a:r>
            <a:r>
              <a:rPr lang="en-US" sz="1600" b="0" i="0" u="none" strike="noStrike">
                <a:solidFill>
                  <a:srgbClr val="000000">
                    <a:alpha val="70196"/>
                  </a:srgbClr>
                </a:solidFill>
                <a:latin typeface="Gmarket Sans Light"/>
              </a:rPr>
              <a:t> </a:t>
            </a:r>
            <a:r>
              <a:rPr lang="ko-KR" sz="1600" b="0" i="0" u="none" strike="noStrike">
                <a:solidFill>
                  <a:srgbClr val="000000">
                    <a:alpha val="70196"/>
                  </a:srgbClr>
                </a:solidFill>
                <a:ea typeface="Gmarket Sans Light"/>
              </a:rPr>
              <a:t>기법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245100" y="812800"/>
            <a:ext cx="8255000" cy="24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41500"/>
              </a:lnSpc>
            </a:pPr>
            <a:r>
              <a:rPr lang="en-US" sz="3800" b="0" i="0" u="none" strike="noStrike" spc="-100">
                <a:solidFill>
                  <a:srgbClr val="000000"/>
                </a:solidFill>
                <a:latin typeface="Gmarket Sans Bold"/>
              </a:rPr>
              <a:t>TA0011 Command and Control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97500" y="0"/>
            <a:ext cx="190500" cy="1562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03600" y="0"/>
            <a:ext cx="2184400" cy="15621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03600" y="0"/>
            <a:ext cx="2184400" cy="15621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4241800" y="2235200"/>
            <a:ext cx="9944100" cy="4445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500" b="0" i="0" u="none" strike="noStrike">
                <a:solidFill>
                  <a:srgbClr val="000000"/>
                </a:solidFill>
                <a:ea typeface="Gmarket Sans Medium"/>
              </a:rPr>
              <a:t>가장</a:t>
            </a:r>
            <a:r>
              <a:rPr lang="en-US" sz="25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Gmarket Sans Medium"/>
              </a:rPr>
              <a:t>많이</a:t>
            </a:r>
            <a:r>
              <a:rPr lang="en-US" sz="25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Gmarket Sans Medium"/>
              </a:rPr>
              <a:t>쓰인</a:t>
            </a:r>
            <a:r>
              <a:rPr lang="en-US" sz="2500" b="0" i="0" u="none" strike="noStrike">
                <a:solidFill>
                  <a:srgbClr val="000000"/>
                </a:solidFill>
                <a:latin typeface="Gmarket Sans Medium"/>
              </a:rPr>
              <a:t> Technique :</a:t>
            </a:r>
          </a:p>
          <a:p>
            <a:pPr marL="342900" lvl="0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en-US" sz="3000" b="0" i="0" u="none" strike="noStrike">
                <a:solidFill>
                  <a:srgbClr val="000000"/>
                </a:solidFill>
                <a:latin typeface="Gmarket Sans Medium"/>
              </a:rPr>
              <a:t>Application Layer protocol (383)</a:t>
            </a:r>
          </a:p>
          <a:p>
            <a:pPr lvl="0" algn="l">
              <a:lnSpc>
                <a:spcPct val="116199"/>
              </a:lnSpc>
            </a:pPr>
            <a:endParaRPr lang="en-US" sz="3000" b="0" i="0" u="none" strike="noStrike">
              <a:solidFill>
                <a:srgbClr val="000000"/>
              </a:solidFill>
              <a:latin typeface="Gmarket Sans Medium"/>
            </a:endParaRPr>
          </a:p>
          <a:p>
            <a:pPr lvl="0" algn="l">
              <a:lnSpc>
                <a:spcPct val="116199"/>
              </a:lnSpc>
            </a:pPr>
            <a:r>
              <a:rPr lang="ko-KR" sz="2500" b="0" i="0" u="none" strike="noStrike">
                <a:solidFill>
                  <a:srgbClr val="000000"/>
                </a:solidFill>
                <a:ea typeface="Gmarket Sans Medium"/>
              </a:rPr>
              <a:t>워너크라이의</a:t>
            </a:r>
            <a:r>
              <a:rPr lang="en-US" sz="2500" b="0" i="0" u="none" strike="noStrike">
                <a:solidFill>
                  <a:srgbClr val="000000"/>
                </a:solidFill>
                <a:latin typeface="Gmarket Sans Medium"/>
              </a:rPr>
              <a:t> Technique : </a:t>
            </a:r>
          </a:p>
          <a:p>
            <a:pPr marL="342900" lvl="0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en-US" sz="3000" b="0" i="0" u="none" strike="noStrike">
                <a:solidFill>
                  <a:srgbClr val="000000"/>
                </a:solidFill>
                <a:latin typeface="Gmarket Sans Medium"/>
              </a:rPr>
              <a:t>Encrypted Channel (221)</a:t>
            </a:r>
          </a:p>
          <a:p>
            <a:pPr marL="342900" lvl="0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en-US" sz="3000" b="0" i="0" u="none" strike="noStrike">
                <a:solidFill>
                  <a:srgbClr val="000000"/>
                </a:solidFill>
                <a:latin typeface="Gmarket Sans Medium"/>
              </a:rPr>
              <a:t>Proxy (84)</a:t>
            </a:r>
          </a:p>
          <a:p>
            <a:pPr lvl="0" algn="l">
              <a:lnSpc>
                <a:spcPct val="116199"/>
              </a:lnSpc>
            </a:pPr>
            <a:endParaRPr lang="en-US" sz="3000" b="0" i="0" u="none" strike="noStrike">
              <a:solidFill>
                <a:srgbClr val="000000"/>
              </a:solidFill>
              <a:latin typeface="Gmarket Sans Medium"/>
            </a:endParaRPr>
          </a:p>
          <a:p>
            <a:pPr lvl="0" algn="l">
              <a:lnSpc>
                <a:spcPct val="116199"/>
              </a:lnSpc>
            </a:pPr>
            <a:r>
              <a:rPr lang="ko-KR" sz="2000" b="0" i="0" u="none" strike="noStrike">
                <a:solidFill>
                  <a:srgbClr val="000000"/>
                </a:solidFill>
                <a:ea typeface="Gmarket Sans Medium"/>
              </a:rPr>
              <a:t>분류</a:t>
            </a:r>
            <a:r>
              <a:rPr lang="en-US" sz="20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Gmarket Sans Medium"/>
              </a:rPr>
              <a:t>이유</a:t>
            </a:r>
            <a:r>
              <a:rPr lang="en-US" sz="2000" b="0" i="0" u="none" strike="noStrike">
                <a:solidFill>
                  <a:srgbClr val="000000"/>
                </a:solidFill>
                <a:latin typeface="Gmarket Sans Medium"/>
              </a:rPr>
              <a:t> : WannaCry uses Tor for command and control traffic and routes a custom cryptographic protocol over the Tor circuit.</a:t>
            </a:r>
          </a:p>
          <a:p>
            <a:pPr lvl="0" algn="l">
              <a:lnSpc>
                <a:spcPct val="116199"/>
              </a:lnSpc>
            </a:pPr>
            <a:r>
              <a:rPr lang="en-US" sz="2000" b="0" i="0" u="none" strike="noStrike">
                <a:solidFill>
                  <a:srgbClr val="000000"/>
                </a:solidFill>
                <a:latin typeface="Gmarket Sans Medium"/>
              </a:rPr>
              <a:t>WannaCry uses Tor for command and control traffic.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200" y="6286500"/>
            <a:ext cx="3086100" cy="7874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8200" y="7073900"/>
            <a:ext cx="3086100" cy="8255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5500" y="7988300"/>
            <a:ext cx="3086100" cy="15748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41800" y="6769100"/>
            <a:ext cx="13525500" cy="27686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315700" y="2654300"/>
            <a:ext cx="6921500" cy="26924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0"/>
            <a:ext cx="685800" cy="102870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4300" y="2108200"/>
            <a:ext cx="546100" cy="5461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8100" y="3314700"/>
            <a:ext cx="635000" cy="6350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8900" y="4699000"/>
            <a:ext cx="520700" cy="5207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52400" y="4445000"/>
            <a:ext cx="1104900" cy="9652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41300" y="4686300"/>
            <a:ext cx="482600" cy="4826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77800" y="889000"/>
            <a:ext cx="355600" cy="3556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12800" y="1739900"/>
            <a:ext cx="3098800" cy="42291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0800" y="5994400"/>
            <a:ext cx="622300" cy="622300"/>
          </a:xfrm>
          <a:prstGeom prst="rect">
            <a:avLst/>
          </a:prstGeom>
        </p:spPr>
      </p:pic>
      <p:sp>
        <p:nvSpPr>
          <p:cNvPr id="28" name="TextBox 28"/>
          <p:cNvSpPr txBox="1"/>
          <p:nvPr/>
        </p:nvSpPr>
        <p:spPr>
          <a:xfrm>
            <a:off x="1079500" y="1066800"/>
            <a:ext cx="23876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4000" b="0" i="0" u="none" strike="noStrike">
                <a:solidFill>
                  <a:srgbClr val="000000"/>
                </a:solidFill>
                <a:ea typeface="Gmarket Sans Medium"/>
              </a:rPr>
              <a:t>사용</a:t>
            </a:r>
            <a:r>
              <a:rPr lang="en-US" sz="40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4000" b="0" i="0" u="none" strike="noStrike">
                <a:solidFill>
                  <a:srgbClr val="000000"/>
                </a:solidFill>
                <a:ea typeface="Gmarket Sans Medium"/>
              </a:rPr>
              <a:t>순위</a:t>
            </a:r>
          </a:p>
        </p:txBody>
      </p:sp>
      <p:sp>
        <p:nvSpPr>
          <p:cNvPr id="30" name="TextBox 28">
            <a:extLst>
              <a:ext uri="{FF2B5EF4-FFF2-40B4-BE49-F238E27FC236}">
                <a16:creationId xmlns:a16="http://schemas.microsoft.com/office/drawing/2014/main" id="{1D266628-65FF-440A-BC54-0D49F391B484}"/>
              </a:ext>
            </a:extLst>
          </p:cNvPr>
          <p:cNvSpPr txBox="1"/>
          <p:nvPr/>
        </p:nvSpPr>
        <p:spPr>
          <a:xfrm>
            <a:off x="1219200" y="9547860"/>
            <a:ext cx="23876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4000" b="0" i="0" u="none" strike="noStrike" dirty="0">
                <a:solidFill>
                  <a:srgbClr val="000000"/>
                </a:solidFill>
                <a:ea typeface="Gmarket Sans Medium"/>
              </a:rPr>
              <a:t>사용</a:t>
            </a:r>
            <a:r>
              <a:rPr lang="en-US" sz="4000" b="0" i="0" u="none" strike="noStrike" dirty="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4000" b="0" i="0" u="none" strike="noStrike" dirty="0">
                <a:solidFill>
                  <a:srgbClr val="000000"/>
                </a:solidFill>
                <a:ea typeface="Gmarket Sans Medium"/>
              </a:rPr>
              <a:t>기술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562100"/>
            <a:ext cx="176149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9652000"/>
            <a:ext cx="17614900" cy="254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2992100" y="9804400"/>
            <a:ext cx="42418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800" b="0" i="0" u="none" strike="noStrike">
                <a:solidFill>
                  <a:srgbClr val="000000"/>
                </a:solidFill>
                <a:latin typeface="LINE Seed Sans TH Regular"/>
              </a:rPr>
              <a:t>WANNASMILE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7132300" y="9817100"/>
            <a:ext cx="6223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800" b="0" i="0" u="none" strike="noStrike">
                <a:solidFill>
                  <a:srgbClr val="000000"/>
                </a:solidFill>
                <a:latin typeface="LINE Seed Sans TH Heavy"/>
              </a:rPr>
              <a:t>. 34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8" name="TextBox 8"/>
          <p:cNvSpPr txBox="1"/>
          <p:nvPr/>
        </p:nvSpPr>
        <p:spPr>
          <a:xfrm>
            <a:off x="6172200" y="1765300"/>
            <a:ext cx="6438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1600" b="0" i="0" u="none" strike="noStrike">
                <a:solidFill>
                  <a:srgbClr val="000000">
                    <a:alpha val="70196"/>
                  </a:srgbClr>
                </a:solidFill>
                <a:ea typeface="Gmarket Sans Light"/>
              </a:rPr>
              <a:t>악성코드</a:t>
            </a:r>
            <a:r>
              <a:rPr lang="en-US" sz="1600" b="0" i="0" u="none" strike="noStrike">
                <a:solidFill>
                  <a:srgbClr val="000000">
                    <a:alpha val="70196"/>
                  </a:srgbClr>
                </a:solidFill>
                <a:latin typeface="Gmarket Sans Light"/>
              </a:rPr>
              <a:t> </a:t>
            </a:r>
            <a:r>
              <a:rPr lang="ko-KR" sz="1600" b="0" i="0" u="none" strike="noStrike">
                <a:solidFill>
                  <a:srgbClr val="000000">
                    <a:alpha val="70196"/>
                  </a:srgbClr>
                </a:solidFill>
                <a:ea typeface="Gmarket Sans Light"/>
              </a:rPr>
              <a:t>공격</a:t>
            </a:r>
            <a:r>
              <a:rPr lang="en-US" sz="1600" b="0" i="0" u="none" strike="noStrike">
                <a:solidFill>
                  <a:srgbClr val="000000">
                    <a:alpha val="70196"/>
                  </a:srgbClr>
                </a:solidFill>
                <a:latin typeface="Gmarket Sans Light"/>
              </a:rPr>
              <a:t> </a:t>
            </a:r>
            <a:r>
              <a:rPr lang="ko-KR" sz="1600" b="0" i="0" u="none" strike="noStrike">
                <a:solidFill>
                  <a:srgbClr val="000000">
                    <a:alpha val="70196"/>
                  </a:srgbClr>
                </a:solidFill>
                <a:ea typeface="Gmarket Sans Light"/>
              </a:rPr>
              <a:t>기법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245100" y="774700"/>
            <a:ext cx="82677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41500"/>
              </a:lnSpc>
            </a:pPr>
            <a:r>
              <a:rPr lang="en-US" sz="4500" b="0" i="0" u="none" strike="noStrike" spc="-100">
                <a:solidFill>
                  <a:srgbClr val="000000"/>
                </a:solidFill>
                <a:latin typeface="Gmarket Sans Bold"/>
              </a:rPr>
              <a:t>TA0040 Impact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97500" y="0"/>
            <a:ext cx="190500" cy="1562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03600" y="0"/>
            <a:ext cx="2184400" cy="15621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03600" y="0"/>
            <a:ext cx="2184400" cy="15621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51300" y="7404100"/>
            <a:ext cx="3136900" cy="22098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0100" y="7404100"/>
            <a:ext cx="3136900" cy="21971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5613400" y="2171700"/>
            <a:ext cx="12649200" cy="5321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500" b="0" i="0" u="none" strike="noStrike" dirty="0">
                <a:solidFill>
                  <a:srgbClr val="000000"/>
                </a:solidFill>
                <a:ea typeface="Gmarket Sans Medium"/>
              </a:rPr>
              <a:t>가장</a:t>
            </a:r>
            <a:r>
              <a:rPr lang="en-US" sz="2500" b="0" i="0" u="none" strike="noStrike" dirty="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Gmarket Sans Medium"/>
              </a:rPr>
              <a:t>많이</a:t>
            </a:r>
            <a:r>
              <a:rPr lang="en-US" sz="2500" b="0" i="0" u="none" strike="noStrike" dirty="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Gmarket Sans Medium"/>
              </a:rPr>
              <a:t>쓰인</a:t>
            </a:r>
            <a:r>
              <a:rPr lang="en-US" sz="2500" b="0" i="0" u="none" strike="noStrike" dirty="0">
                <a:solidFill>
                  <a:srgbClr val="000000"/>
                </a:solidFill>
                <a:latin typeface="Gmarket Sans Medium"/>
              </a:rPr>
              <a:t> Technique :</a:t>
            </a:r>
          </a:p>
          <a:p>
            <a:pPr marL="342900" lvl="0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en-US" sz="3000" b="0" i="0" u="none" strike="noStrike" dirty="0">
                <a:solidFill>
                  <a:srgbClr val="000000"/>
                </a:solidFill>
                <a:latin typeface="Gmarket Sans Medium"/>
              </a:rPr>
              <a:t>Data Encrypted for Impact (58)</a:t>
            </a:r>
          </a:p>
          <a:p>
            <a:pPr lvl="0" algn="l">
              <a:lnSpc>
                <a:spcPct val="116199"/>
              </a:lnSpc>
            </a:pPr>
            <a:endParaRPr lang="en-US" sz="3000" b="0" i="0" u="none" strike="noStrike" dirty="0">
              <a:solidFill>
                <a:srgbClr val="000000"/>
              </a:solidFill>
              <a:latin typeface="Gmarket Sans Medium"/>
            </a:endParaRPr>
          </a:p>
          <a:p>
            <a:pPr lvl="0" algn="l">
              <a:lnSpc>
                <a:spcPct val="116199"/>
              </a:lnSpc>
            </a:pPr>
            <a:r>
              <a:rPr lang="ko-KR" sz="2500" b="0" i="0" u="none" strike="noStrike" dirty="0" err="1">
                <a:solidFill>
                  <a:srgbClr val="000000"/>
                </a:solidFill>
                <a:ea typeface="Gmarket Sans Medium"/>
              </a:rPr>
              <a:t>워너크라이의</a:t>
            </a:r>
            <a:r>
              <a:rPr lang="en-US" sz="2500" b="0" i="0" u="none" strike="noStrike" dirty="0">
                <a:solidFill>
                  <a:srgbClr val="000000"/>
                </a:solidFill>
                <a:latin typeface="Gmarket Sans Medium"/>
              </a:rPr>
              <a:t> Technique : </a:t>
            </a:r>
          </a:p>
          <a:p>
            <a:pPr marL="342900" lvl="0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en-US" sz="3000" b="0" i="0" u="none" strike="noStrike" dirty="0">
                <a:solidFill>
                  <a:srgbClr val="000000"/>
                </a:solidFill>
                <a:latin typeface="Gmarket Sans Medium"/>
              </a:rPr>
              <a:t>Data Encrypted for Impact (58)</a:t>
            </a:r>
          </a:p>
          <a:p>
            <a:pPr marL="342900" lvl="0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en-US" sz="3000" b="0" i="0" u="none" strike="noStrike" dirty="0">
                <a:solidFill>
                  <a:srgbClr val="000000"/>
                </a:solidFill>
                <a:latin typeface="Gmarket Sans Medium"/>
              </a:rPr>
              <a:t>Inhibit System Recovery (45)</a:t>
            </a:r>
          </a:p>
          <a:p>
            <a:pPr marL="342900" lvl="0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en-US" sz="3000" b="0" i="0" u="none" strike="noStrike" dirty="0">
                <a:solidFill>
                  <a:srgbClr val="000000"/>
                </a:solidFill>
                <a:latin typeface="Gmarket Sans Medium"/>
              </a:rPr>
              <a:t>Service Stop (39)</a:t>
            </a:r>
          </a:p>
          <a:p>
            <a:pPr lvl="0" algn="l">
              <a:lnSpc>
                <a:spcPct val="116199"/>
              </a:lnSpc>
            </a:pPr>
            <a:endParaRPr lang="en-US" sz="3000" b="0" i="0" u="none" strike="noStrike" dirty="0">
              <a:solidFill>
                <a:srgbClr val="000000"/>
              </a:solidFill>
              <a:latin typeface="Gmarket Sans Medium"/>
            </a:endParaRPr>
          </a:p>
          <a:p>
            <a:pPr lvl="0" algn="l">
              <a:lnSpc>
                <a:spcPct val="116199"/>
              </a:lnSpc>
            </a:pPr>
            <a:r>
              <a:rPr lang="ko-KR" sz="1500" b="0" i="0" u="none" strike="noStrike" dirty="0">
                <a:solidFill>
                  <a:srgbClr val="000000"/>
                </a:solidFill>
                <a:ea typeface="Gmarket Sans Medium"/>
              </a:rPr>
              <a:t>분류</a:t>
            </a:r>
            <a:r>
              <a:rPr lang="en-US" sz="1500" b="0" i="0" u="none" strike="noStrike" dirty="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500" b="0" i="0" u="none" strike="noStrike" dirty="0">
                <a:solidFill>
                  <a:srgbClr val="000000"/>
                </a:solidFill>
                <a:ea typeface="Gmarket Sans Medium"/>
              </a:rPr>
              <a:t>이유</a:t>
            </a:r>
            <a:r>
              <a:rPr lang="en-US" sz="1500" b="0" i="0" u="none" strike="noStrike" dirty="0">
                <a:solidFill>
                  <a:srgbClr val="000000"/>
                </a:solidFill>
                <a:latin typeface="Gmarket Sans Medium"/>
              </a:rPr>
              <a:t> : WannaCry encrypts user files and demands that a ransom be paid in Bitcoin to decrypt those files.</a:t>
            </a:r>
          </a:p>
          <a:p>
            <a:pPr lvl="0" algn="l">
              <a:lnSpc>
                <a:spcPct val="116199"/>
              </a:lnSpc>
            </a:pPr>
            <a:r>
              <a:rPr lang="en-US" sz="1500" b="0" i="0" u="none" strike="noStrike" dirty="0">
                <a:solidFill>
                  <a:srgbClr val="000000"/>
                </a:solidFill>
                <a:latin typeface="Gmarket Sans Medium"/>
              </a:rPr>
              <a:t>WannaCry uses </a:t>
            </a:r>
            <a:r>
              <a:rPr lang="en-US" sz="1500" b="0" i="0" u="none" strike="noStrike" dirty="0" err="1">
                <a:solidFill>
                  <a:srgbClr val="000000"/>
                </a:solidFill>
                <a:latin typeface="Gmarket Sans Medium"/>
              </a:rPr>
              <a:t>vssadmin</a:t>
            </a:r>
            <a:r>
              <a:rPr lang="en-US" sz="1500" b="0" i="0" u="none" strike="noStrike" dirty="0">
                <a:solidFill>
                  <a:srgbClr val="000000"/>
                </a:solidFill>
                <a:latin typeface="Gmarket Sans Medium"/>
              </a:rPr>
              <a:t>, </a:t>
            </a:r>
            <a:r>
              <a:rPr lang="en-US" sz="1500" b="0" i="0" u="none" strike="noStrike" dirty="0" err="1">
                <a:solidFill>
                  <a:srgbClr val="000000"/>
                </a:solidFill>
                <a:latin typeface="Gmarket Sans Medium"/>
              </a:rPr>
              <a:t>wbadmin</a:t>
            </a:r>
            <a:r>
              <a:rPr lang="en-US" sz="1500" b="0" i="0" u="none" strike="noStrike" dirty="0">
                <a:solidFill>
                  <a:srgbClr val="000000"/>
                </a:solidFill>
                <a:latin typeface="Gmarket Sans Medium"/>
              </a:rPr>
              <a:t>, </a:t>
            </a:r>
            <a:r>
              <a:rPr lang="en-US" sz="1500" b="0" i="0" u="none" strike="noStrike" dirty="0" err="1">
                <a:solidFill>
                  <a:srgbClr val="000000"/>
                </a:solidFill>
                <a:latin typeface="Gmarket Sans Medium"/>
              </a:rPr>
              <a:t>bcdedit</a:t>
            </a:r>
            <a:r>
              <a:rPr lang="en-US" sz="1500" b="0" i="0" u="none" strike="noStrike" dirty="0">
                <a:solidFill>
                  <a:srgbClr val="000000"/>
                </a:solidFill>
                <a:latin typeface="Gmarket Sans Medium"/>
              </a:rPr>
              <a:t>, and wmic to delete and disable operating system recovery features.</a:t>
            </a:r>
          </a:p>
          <a:p>
            <a:pPr lvl="0" algn="l">
              <a:lnSpc>
                <a:spcPct val="116199"/>
              </a:lnSpc>
            </a:pPr>
            <a:r>
              <a:rPr lang="en-US" sz="1500" b="0" i="0" u="none" strike="noStrike" dirty="0">
                <a:solidFill>
                  <a:srgbClr val="000000"/>
                </a:solidFill>
                <a:latin typeface="Gmarket Sans Medium"/>
              </a:rPr>
              <a:t>WannaCry attempts to kill processes associated with Exchange, Microsoft SQL Server, and MySQL to make it possible to encrypt their data stores.</a:t>
            </a:r>
          </a:p>
          <a:p>
            <a:pPr lvl="0" algn="l">
              <a:lnSpc>
                <a:spcPct val="116199"/>
              </a:lnSpc>
            </a:pPr>
            <a:endParaRPr lang="en-US" sz="1500" b="0" i="0" u="none" strike="noStrike" dirty="0">
              <a:solidFill>
                <a:srgbClr val="000000"/>
              </a:solidFill>
              <a:latin typeface="Gmarket Sans Medium"/>
            </a:endParaRP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53500" y="7112000"/>
            <a:ext cx="8178800" cy="8763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05900" y="8216900"/>
            <a:ext cx="7937500" cy="13970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435840" y="1907234"/>
            <a:ext cx="5778500" cy="3998572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0"/>
            <a:ext cx="685800" cy="102870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4300" y="2108200"/>
            <a:ext cx="546100" cy="5461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8100" y="3314700"/>
            <a:ext cx="635000" cy="6350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8900" y="4699000"/>
            <a:ext cx="520700" cy="5207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52400" y="4445000"/>
            <a:ext cx="1104900" cy="9652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41300" y="4686300"/>
            <a:ext cx="482600" cy="4826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77800" y="889000"/>
            <a:ext cx="355600" cy="3556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0800" y="5994400"/>
            <a:ext cx="622300" cy="6223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25500" y="2387600"/>
            <a:ext cx="4495800" cy="4305300"/>
          </a:xfrm>
          <a:prstGeom prst="rect">
            <a:avLst/>
          </a:prstGeom>
        </p:spPr>
      </p:pic>
      <p:sp>
        <p:nvSpPr>
          <p:cNvPr id="28" name="TextBox 28"/>
          <p:cNvSpPr txBox="1"/>
          <p:nvPr/>
        </p:nvSpPr>
        <p:spPr>
          <a:xfrm>
            <a:off x="1828800" y="1739900"/>
            <a:ext cx="23876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4000" b="0" i="0" u="none" strike="noStrike">
                <a:solidFill>
                  <a:srgbClr val="000000"/>
                </a:solidFill>
                <a:ea typeface="Gmarket Sans Medium"/>
              </a:rPr>
              <a:t>사용</a:t>
            </a:r>
            <a:r>
              <a:rPr lang="en-US" sz="40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4000" b="0" i="0" u="none" strike="noStrike">
                <a:solidFill>
                  <a:srgbClr val="000000"/>
                </a:solidFill>
                <a:ea typeface="Gmarket Sans Medium"/>
              </a:rPr>
              <a:t>순위</a:t>
            </a:r>
          </a:p>
        </p:txBody>
      </p:sp>
      <p:sp>
        <p:nvSpPr>
          <p:cNvPr id="30" name="TextBox 28">
            <a:extLst>
              <a:ext uri="{FF2B5EF4-FFF2-40B4-BE49-F238E27FC236}">
                <a16:creationId xmlns:a16="http://schemas.microsoft.com/office/drawing/2014/main" id="{99E0973F-B360-4945-BCF8-FCD6C0A51B45}"/>
              </a:ext>
            </a:extLst>
          </p:cNvPr>
          <p:cNvSpPr txBox="1"/>
          <p:nvPr/>
        </p:nvSpPr>
        <p:spPr>
          <a:xfrm>
            <a:off x="4419600" y="9575800"/>
            <a:ext cx="23876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4000" b="0" i="0" u="none" strike="noStrike" dirty="0">
                <a:solidFill>
                  <a:srgbClr val="000000"/>
                </a:solidFill>
                <a:ea typeface="Gmarket Sans Medium"/>
              </a:rPr>
              <a:t>사용</a:t>
            </a:r>
            <a:r>
              <a:rPr lang="en-US" sz="4000" b="0" i="0" u="none" strike="noStrike" dirty="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4000" b="0" i="0" u="none" strike="noStrike" dirty="0">
                <a:solidFill>
                  <a:srgbClr val="000000"/>
                </a:solidFill>
                <a:ea typeface="Gmarket Sans Medium"/>
              </a:rPr>
              <a:t>기술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24">
            <a:extLst>
              <a:ext uri="{FF2B5EF4-FFF2-40B4-BE49-F238E27FC236}">
                <a16:creationId xmlns:a16="http://schemas.microsoft.com/office/drawing/2014/main" id="{E26A3E2C-9E8E-4DA3-B5C4-5102EC351D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7730" y="3184337"/>
            <a:ext cx="4182110" cy="845635"/>
          </a:xfrm>
          <a:prstGeom prst="rect">
            <a:avLst/>
          </a:prstGeom>
        </p:spPr>
      </p:pic>
      <p:grpSp>
        <p:nvGrpSpPr>
          <p:cNvPr id="37" name="그룹 36">
            <a:extLst>
              <a:ext uri="{FF2B5EF4-FFF2-40B4-BE49-F238E27FC236}">
                <a16:creationId xmlns:a16="http://schemas.microsoft.com/office/drawing/2014/main" id="{B8552890-2035-4D3C-AC21-77844A22AE0A}"/>
              </a:ext>
            </a:extLst>
          </p:cNvPr>
          <p:cNvGrpSpPr/>
          <p:nvPr/>
        </p:nvGrpSpPr>
        <p:grpSpPr>
          <a:xfrm>
            <a:off x="11430000" y="1727200"/>
            <a:ext cx="2514600" cy="1422400"/>
            <a:chOff x="3200400" y="2095500"/>
            <a:chExt cx="12344400" cy="7048500"/>
          </a:xfrm>
        </p:grpSpPr>
        <p:pic>
          <p:nvPicPr>
            <p:cNvPr id="38" name="Picture 20">
              <a:extLst>
                <a:ext uri="{FF2B5EF4-FFF2-40B4-BE49-F238E27FC236}">
                  <a16:creationId xmlns:a16="http://schemas.microsoft.com/office/drawing/2014/main" id="{3C3EBB2D-88DA-44E6-9033-717EA6F039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00400" y="2095500"/>
              <a:ext cx="12344400" cy="7048500"/>
            </a:xfrm>
            <a:prstGeom prst="rect">
              <a:avLst/>
            </a:prstGeom>
          </p:spPr>
        </p:pic>
        <p:pic>
          <p:nvPicPr>
            <p:cNvPr id="39" name="Picture 22">
              <a:extLst>
                <a:ext uri="{FF2B5EF4-FFF2-40B4-BE49-F238E27FC236}">
                  <a16:creationId xmlns:a16="http://schemas.microsoft.com/office/drawing/2014/main" id="{ACF54DF8-2F07-4131-901F-9E7E9269134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70500" y="8204200"/>
              <a:ext cx="7759700" cy="482600"/>
            </a:xfrm>
            <a:prstGeom prst="rect">
              <a:avLst/>
            </a:prstGeom>
          </p:spPr>
        </p:pic>
      </p:grpSp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1562100"/>
            <a:ext cx="176149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3100" y="9652000"/>
            <a:ext cx="17614900" cy="25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576800" y="6858000"/>
            <a:ext cx="622300" cy="622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665700" y="6756400"/>
            <a:ext cx="1104900" cy="9652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2992100" y="9804400"/>
            <a:ext cx="42418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800" b="0" i="0" u="none" strike="noStrike">
                <a:solidFill>
                  <a:srgbClr val="000000"/>
                </a:solidFill>
                <a:latin typeface="LINE Seed Sans TH Regular"/>
              </a:rPr>
              <a:t>WANNASMILE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7284700" y="9791700"/>
            <a:ext cx="4699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800" b="0" i="0" u="none" strike="noStrike">
                <a:solidFill>
                  <a:srgbClr val="000000"/>
                </a:solidFill>
                <a:latin typeface="LINE Seed Sans TH Heavy"/>
              </a:rPr>
              <a:t>. 35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10" name="TextBox 10"/>
          <p:cNvSpPr txBox="1"/>
          <p:nvPr/>
        </p:nvSpPr>
        <p:spPr>
          <a:xfrm>
            <a:off x="6172200" y="1765300"/>
            <a:ext cx="6438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600" b="0" i="0" u="none" strike="noStrike">
                <a:solidFill>
                  <a:srgbClr val="000000">
                    <a:alpha val="70196"/>
                  </a:srgbClr>
                </a:solidFill>
                <a:latin typeface="Gmarket Sans Light"/>
              </a:rPr>
              <a:t>WannaCry </a:t>
            </a:r>
            <a:r>
              <a:rPr lang="ko-KR" sz="1600" b="0" i="0" u="none" strike="noStrike">
                <a:solidFill>
                  <a:srgbClr val="000000">
                    <a:alpha val="70196"/>
                  </a:srgbClr>
                </a:solidFill>
                <a:ea typeface="Gmarket Sans Light"/>
              </a:rPr>
              <a:t>분석</a:t>
            </a:r>
            <a:r>
              <a:rPr lang="en-US" sz="1600" b="0" i="0" u="none" strike="noStrike">
                <a:solidFill>
                  <a:srgbClr val="000000">
                    <a:alpha val="70196"/>
                  </a:srgbClr>
                </a:solidFill>
                <a:latin typeface="Gmarket Sans Light"/>
              </a:rPr>
              <a:t> </a:t>
            </a:r>
            <a:r>
              <a:rPr lang="ko-KR" sz="1600" b="0" i="0" u="none" strike="noStrike">
                <a:solidFill>
                  <a:srgbClr val="000000">
                    <a:alpha val="70196"/>
                  </a:srgbClr>
                </a:solidFill>
                <a:ea typeface="Gmarket Sans Light"/>
              </a:rPr>
              <a:t>및</a:t>
            </a:r>
            <a:r>
              <a:rPr lang="en-US" sz="1600" b="0" i="0" u="none" strike="noStrike">
                <a:solidFill>
                  <a:srgbClr val="000000">
                    <a:alpha val="70196"/>
                  </a:srgbClr>
                </a:solidFill>
                <a:latin typeface="Gmarket Sans Light"/>
              </a:rPr>
              <a:t> </a:t>
            </a:r>
            <a:r>
              <a:rPr lang="ko-KR" sz="1600" b="0" i="0" u="none" strike="noStrike">
                <a:solidFill>
                  <a:srgbClr val="000000">
                    <a:alpha val="70196"/>
                  </a:srgbClr>
                </a:solidFill>
                <a:ea typeface="Gmarket Sans Light"/>
              </a:rPr>
              <a:t>대응</a:t>
            </a:r>
            <a:r>
              <a:rPr lang="en-US" sz="1600" b="0" i="0" u="none" strike="noStrike">
                <a:solidFill>
                  <a:srgbClr val="000000">
                    <a:alpha val="70196"/>
                  </a:srgbClr>
                </a:solidFill>
                <a:latin typeface="Gmarket Sans Light"/>
              </a:rPr>
              <a:t> </a:t>
            </a:r>
            <a:r>
              <a:rPr lang="ko-KR" sz="1600" b="0" i="0" u="none" strike="noStrike">
                <a:solidFill>
                  <a:srgbClr val="000000">
                    <a:alpha val="70196"/>
                  </a:srgbClr>
                </a:solidFill>
                <a:ea typeface="Gmarket Sans Light"/>
              </a:rPr>
              <a:t>방안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207000" y="685800"/>
            <a:ext cx="83312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41500"/>
              </a:lnSpc>
            </a:pPr>
            <a:r>
              <a:rPr lang="ko-KR" sz="7000" b="0" i="0" u="none" strike="noStrike" spc="-200">
                <a:solidFill>
                  <a:srgbClr val="000000"/>
                </a:solidFill>
                <a:ea typeface="Gmarket Sans Bold"/>
              </a:rPr>
              <a:t>프로젝트</a:t>
            </a:r>
            <a:r>
              <a:rPr lang="en-US" sz="7000" b="0" i="0" u="none" strike="noStrike" spc="-200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7000" b="0" i="0" u="none" strike="noStrike" spc="-200">
                <a:solidFill>
                  <a:srgbClr val="000000"/>
                </a:solidFill>
                <a:ea typeface="Gmarket Sans Bold"/>
              </a:rPr>
              <a:t>결과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103600" y="0"/>
            <a:ext cx="2184400" cy="15621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55100" y="4165600"/>
            <a:ext cx="9055100" cy="53848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0"/>
            <a:ext cx="685800" cy="102870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4300" y="2108200"/>
            <a:ext cx="546100" cy="5461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8100" y="3314700"/>
            <a:ext cx="635000" cy="6350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8900" y="4699000"/>
            <a:ext cx="520700" cy="5207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77800" y="889000"/>
            <a:ext cx="355600" cy="3556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2700" y="5727700"/>
            <a:ext cx="622300" cy="6223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200" y="5613400"/>
            <a:ext cx="1104900" cy="9652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8900" y="5829300"/>
            <a:ext cx="558800" cy="5588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41400" y="6146800"/>
            <a:ext cx="7226300" cy="35052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65200" y="2070100"/>
            <a:ext cx="5918200" cy="32893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061200" y="2451100"/>
            <a:ext cx="2438400" cy="34544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4351000" y="1701800"/>
            <a:ext cx="1638300" cy="22225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6294100" y="1676400"/>
            <a:ext cx="1816100" cy="2286000"/>
          </a:xfrm>
          <a:prstGeom prst="rect">
            <a:avLst/>
          </a:prstGeom>
        </p:spPr>
      </p:pic>
      <p:grpSp>
        <p:nvGrpSpPr>
          <p:cNvPr id="27" name="Group 2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30" name="TextBox 30"/>
          <p:cNvSpPr txBox="1"/>
          <p:nvPr/>
        </p:nvSpPr>
        <p:spPr>
          <a:xfrm>
            <a:off x="4914900" y="8902700"/>
            <a:ext cx="3111500" cy="1104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3100" b="0" i="0" u="none" strike="noStrike" dirty="0">
                <a:solidFill>
                  <a:srgbClr val="FFFFFF"/>
                </a:solidFill>
                <a:highlight>
                  <a:srgbClr val="FC5230"/>
                </a:highlight>
                <a:latin typeface="Gmarket Sans Medium"/>
              </a:rPr>
              <a:t> </a:t>
            </a:r>
            <a:r>
              <a:rPr lang="en-US" sz="3100" b="0" i="0" u="none" strike="noStrike" dirty="0" err="1">
                <a:solidFill>
                  <a:srgbClr val="FFFFFF"/>
                </a:solidFill>
                <a:highlight>
                  <a:srgbClr val="FC5230"/>
                </a:highlight>
                <a:latin typeface="Gmarket Sans Medium"/>
              </a:rPr>
              <a:t>Mitre</a:t>
            </a:r>
            <a:r>
              <a:rPr lang="en-US" sz="3100" b="0" i="0" u="none" strike="noStrike" dirty="0">
                <a:solidFill>
                  <a:srgbClr val="FFFFFF"/>
                </a:solidFill>
                <a:highlight>
                  <a:srgbClr val="FC5230"/>
                </a:highlight>
                <a:latin typeface="Gmarket Sans Medium"/>
              </a:rPr>
              <a:t> </a:t>
            </a:r>
            <a:r>
              <a:rPr lang="en-US" sz="3100" b="0" i="0" u="none" strike="noStrike" dirty="0" err="1">
                <a:solidFill>
                  <a:srgbClr val="FFFFFF"/>
                </a:solidFill>
                <a:highlight>
                  <a:srgbClr val="FC5230"/>
                </a:highlight>
                <a:latin typeface="Gmarket Sans Medium"/>
              </a:rPr>
              <a:t>Att&amp;ck</a:t>
            </a:r>
            <a:r>
              <a:rPr lang="en-US" sz="3100" b="0" i="0" u="none" strike="noStrike" dirty="0">
                <a:solidFill>
                  <a:srgbClr val="FFFFFF"/>
                </a:solidFill>
                <a:highlight>
                  <a:srgbClr val="FC5230"/>
                </a:highlight>
                <a:latin typeface="Gmarket Sans Medium"/>
              </a:rPr>
              <a:t> </a:t>
            </a:r>
          </a:p>
          <a:p>
            <a:pPr lvl="0" algn="ctr">
              <a:lnSpc>
                <a:spcPct val="116199"/>
              </a:lnSpc>
            </a:pPr>
            <a:r>
              <a:rPr lang="en-US" sz="3100" b="0" i="0" u="none" strike="noStrike" dirty="0">
                <a:solidFill>
                  <a:srgbClr val="FFFFFF"/>
                </a:solidFill>
                <a:highlight>
                  <a:srgbClr val="FC5230"/>
                </a:highlight>
                <a:latin typeface="Gmarket Sans Medium"/>
              </a:rPr>
              <a:t> Mapping 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2222500" y="1727200"/>
            <a:ext cx="3111500" cy="558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3100" b="0" i="0" u="none" strike="noStrike">
                <a:solidFill>
                  <a:srgbClr val="FFFFFF"/>
                </a:solidFill>
                <a:highlight>
                  <a:srgbClr val="FC5230"/>
                </a:highlight>
                <a:latin typeface="Gmarket Sans Medium"/>
              </a:rPr>
              <a:t> SSDEEP 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6705600" y="3962400"/>
            <a:ext cx="3111500" cy="558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3100" b="0" i="0" u="none" strike="noStrike">
                <a:solidFill>
                  <a:srgbClr val="FFFFFF"/>
                </a:solidFill>
                <a:highlight>
                  <a:srgbClr val="FC5230"/>
                </a:highlight>
                <a:latin typeface="Gmarket Sans Medium"/>
              </a:rPr>
              <a:t> </a:t>
            </a:r>
            <a:r>
              <a:rPr lang="ko-KR" sz="3100" b="0" i="0" u="none" strike="noStrike">
                <a:solidFill>
                  <a:srgbClr val="FFFFFF"/>
                </a:solidFill>
                <a:highlight>
                  <a:srgbClr val="FC5230"/>
                </a:highlight>
                <a:ea typeface="Gmarket Sans Medium"/>
              </a:rPr>
              <a:t>보고서</a:t>
            </a:r>
            <a:r>
              <a:rPr lang="en-US" sz="3100" b="0" i="0" u="none" strike="noStrike">
                <a:solidFill>
                  <a:srgbClr val="FFFFFF"/>
                </a:solidFill>
                <a:highlight>
                  <a:srgbClr val="FC5230"/>
                </a:highlight>
                <a:latin typeface="Gmarket Sans Medium"/>
              </a:rPr>
              <a:t> 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5214600" y="9144000"/>
            <a:ext cx="3111500" cy="558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3100" b="0" i="0" u="none" strike="noStrike">
                <a:solidFill>
                  <a:srgbClr val="FFFFFF"/>
                </a:solidFill>
                <a:highlight>
                  <a:srgbClr val="FC5230"/>
                </a:highlight>
                <a:latin typeface="Gmarket Sans Medium"/>
              </a:rPr>
              <a:t> Playbook 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9480550" y="2275840"/>
            <a:ext cx="4483100" cy="558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3100" b="0" i="0" u="none" strike="noStrike" dirty="0">
                <a:solidFill>
                  <a:srgbClr val="FFFFFF"/>
                </a:solidFill>
                <a:highlight>
                  <a:srgbClr val="FC5230"/>
                </a:highlight>
                <a:latin typeface="Gmarket Sans Medium"/>
              </a:rPr>
              <a:t> YARA / SNORT 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3982700" y="2857500"/>
            <a:ext cx="4610100" cy="558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3100" b="0" i="0" u="none" strike="noStrike">
                <a:solidFill>
                  <a:srgbClr val="FFFFFF"/>
                </a:solidFill>
                <a:highlight>
                  <a:srgbClr val="FC5230"/>
                </a:highlight>
                <a:latin typeface="Gmarket Sans Medium"/>
              </a:rPr>
              <a:t> Python Script 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562100"/>
            <a:ext cx="176149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9652000"/>
            <a:ext cx="17614900" cy="254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6" name="TextBox 6"/>
          <p:cNvSpPr txBox="1"/>
          <p:nvPr/>
        </p:nvSpPr>
        <p:spPr>
          <a:xfrm>
            <a:off x="5245100" y="292100"/>
            <a:ext cx="8331200" cy="1257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41500"/>
              </a:lnSpc>
            </a:pPr>
            <a:r>
              <a:rPr lang="ko-KR" sz="7000" b="0" i="0" u="none" strike="noStrike" spc="-200">
                <a:solidFill>
                  <a:srgbClr val="000000"/>
                </a:solidFill>
                <a:ea typeface="Gmarket Sans Bold"/>
              </a:rPr>
              <a:t>프로젝트</a:t>
            </a:r>
            <a:r>
              <a:rPr lang="en-US" sz="7000" b="0" i="0" u="none" strike="noStrike" spc="-200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7000" b="0" i="0" u="none" strike="noStrike" spc="-200">
                <a:solidFill>
                  <a:srgbClr val="000000"/>
                </a:solidFill>
                <a:ea typeface="Gmarket Sans Bold"/>
              </a:rPr>
              <a:t>결과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172200" y="1765300"/>
            <a:ext cx="6438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600" b="0" i="0" u="none" strike="noStrike">
                <a:solidFill>
                  <a:srgbClr val="000000">
                    <a:alpha val="70196"/>
                  </a:srgbClr>
                </a:solidFill>
                <a:latin typeface="Gmarket Sans Light"/>
              </a:rPr>
              <a:t>WannaCry </a:t>
            </a:r>
            <a:r>
              <a:rPr lang="ko-KR" sz="1600" b="0" i="0" u="none" strike="noStrike">
                <a:solidFill>
                  <a:srgbClr val="000000">
                    <a:alpha val="70196"/>
                  </a:srgbClr>
                </a:solidFill>
                <a:ea typeface="Gmarket Sans Light"/>
              </a:rPr>
              <a:t>분석</a:t>
            </a:r>
            <a:r>
              <a:rPr lang="en-US" sz="1600" b="0" i="0" u="none" strike="noStrike">
                <a:solidFill>
                  <a:srgbClr val="000000">
                    <a:alpha val="70196"/>
                  </a:srgbClr>
                </a:solidFill>
                <a:latin typeface="Gmarket Sans Light"/>
              </a:rPr>
              <a:t> </a:t>
            </a:r>
            <a:r>
              <a:rPr lang="ko-KR" sz="1600" b="0" i="0" u="none" strike="noStrike">
                <a:solidFill>
                  <a:srgbClr val="000000">
                    <a:alpha val="70196"/>
                  </a:srgbClr>
                </a:solidFill>
                <a:ea typeface="Gmarket Sans Light"/>
              </a:rPr>
              <a:t>및</a:t>
            </a:r>
            <a:r>
              <a:rPr lang="en-US" sz="1600" b="0" i="0" u="none" strike="noStrike">
                <a:solidFill>
                  <a:srgbClr val="000000">
                    <a:alpha val="70196"/>
                  </a:srgbClr>
                </a:solidFill>
                <a:latin typeface="Gmarket Sans Light"/>
              </a:rPr>
              <a:t> </a:t>
            </a:r>
            <a:r>
              <a:rPr lang="ko-KR" sz="1600" b="0" i="0" u="none" strike="noStrike">
                <a:solidFill>
                  <a:srgbClr val="000000">
                    <a:alpha val="70196"/>
                  </a:srgbClr>
                </a:solidFill>
                <a:ea typeface="Gmarket Sans Light"/>
              </a:rPr>
              <a:t>대응</a:t>
            </a:r>
            <a:r>
              <a:rPr lang="en-US" sz="1600" b="0" i="0" u="none" strike="noStrike">
                <a:solidFill>
                  <a:srgbClr val="000000">
                    <a:alpha val="70196"/>
                  </a:srgbClr>
                </a:solidFill>
                <a:latin typeface="Gmarket Sans Light"/>
              </a:rPr>
              <a:t> </a:t>
            </a:r>
            <a:r>
              <a:rPr lang="ko-KR" sz="1600" b="0" i="0" u="none" strike="noStrike">
                <a:solidFill>
                  <a:srgbClr val="000000">
                    <a:alpha val="70196"/>
                  </a:srgbClr>
                </a:solidFill>
                <a:ea typeface="Gmarket Sans Light"/>
              </a:rPr>
              <a:t>방안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5700" y="7150100"/>
            <a:ext cx="13855700" cy="17780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16500" y="6172200"/>
            <a:ext cx="8763000" cy="7366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51100" y="2844800"/>
            <a:ext cx="6350000" cy="33147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4838700" y="3327400"/>
            <a:ext cx="2095500" cy="558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ko-KR" sz="3200" b="0" i="0" u="none" strike="noStrike" spc="-100">
                <a:solidFill>
                  <a:srgbClr val="FBFBFB"/>
                </a:solidFill>
                <a:ea typeface="Gmarket Sans Medium"/>
              </a:rPr>
              <a:t>분석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124200" y="4686300"/>
            <a:ext cx="50419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16199"/>
              </a:lnSpc>
              <a:buClr>
                <a:srgbClr val="777777"/>
              </a:buClr>
              <a:buFont typeface="Arial"/>
              <a:buChar char="●"/>
            </a:pPr>
            <a:r>
              <a:rPr lang="en-US" sz="2000" b="0" i="0" u="none" strike="noStrike" spc="-100">
                <a:solidFill>
                  <a:srgbClr val="777777"/>
                </a:solidFill>
                <a:latin typeface="Gmarket Sans Medium"/>
              </a:rPr>
              <a:t>WannaCry</a:t>
            </a:r>
            <a:r>
              <a:rPr lang="ko-KR" sz="2000" b="0" i="0" u="none" strike="noStrike" spc="-100">
                <a:solidFill>
                  <a:srgbClr val="777777"/>
                </a:solidFill>
                <a:ea typeface="Gmarket Sans Medium"/>
              </a:rPr>
              <a:t>를</a:t>
            </a:r>
            <a:r>
              <a:rPr lang="en-US" sz="2000" b="0" i="0" u="none" strike="noStrike" spc="-100">
                <a:solidFill>
                  <a:srgbClr val="777777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777777"/>
                </a:solidFill>
                <a:ea typeface="Gmarket Sans Medium"/>
              </a:rPr>
              <a:t>다양한</a:t>
            </a:r>
            <a:r>
              <a:rPr lang="en-US" sz="2000" b="0" i="0" u="none" strike="noStrike" spc="-100">
                <a:solidFill>
                  <a:srgbClr val="777777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777777"/>
                </a:solidFill>
                <a:ea typeface="Gmarket Sans Medium"/>
              </a:rPr>
              <a:t>도구를</a:t>
            </a:r>
            <a:r>
              <a:rPr lang="en-US" sz="2000" b="0" i="0" u="none" strike="noStrike" spc="-100">
                <a:solidFill>
                  <a:srgbClr val="777777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777777"/>
                </a:solidFill>
                <a:ea typeface="Gmarket Sans Medium"/>
              </a:rPr>
              <a:t>사용하여</a:t>
            </a:r>
            <a:r>
              <a:rPr lang="en-US" sz="2000" b="0" i="0" u="none" strike="noStrike" spc="-100">
                <a:solidFill>
                  <a:srgbClr val="777777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777777"/>
                </a:solidFill>
                <a:ea typeface="Gmarket Sans Medium"/>
              </a:rPr>
              <a:t>분석</a:t>
            </a:r>
          </a:p>
          <a:p>
            <a:pPr marL="342900" lvl="0" indent="-342900" algn="l">
              <a:lnSpc>
                <a:spcPct val="116199"/>
              </a:lnSpc>
              <a:buClr>
                <a:srgbClr val="777777"/>
              </a:buClr>
              <a:buFont typeface="Arial"/>
              <a:buChar char="●"/>
            </a:pPr>
            <a:r>
              <a:rPr lang="en-US" sz="2000" b="0" i="0" u="none" strike="noStrike" spc="-100">
                <a:solidFill>
                  <a:srgbClr val="777777"/>
                </a:solidFill>
                <a:latin typeface="Gmarket Sans Medium"/>
              </a:rPr>
              <a:t>MITRE ATT&amp;CK </a:t>
            </a:r>
            <a:r>
              <a:rPr lang="ko-KR" sz="2000" b="0" i="0" u="none" strike="noStrike" spc="-100">
                <a:solidFill>
                  <a:srgbClr val="777777"/>
                </a:solidFill>
                <a:ea typeface="Gmarket Sans Medium"/>
              </a:rPr>
              <a:t>공격</a:t>
            </a:r>
            <a:r>
              <a:rPr lang="en-US" sz="2000" b="0" i="0" u="none" strike="noStrike" spc="-100">
                <a:solidFill>
                  <a:srgbClr val="777777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777777"/>
                </a:solidFill>
                <a:ea typeface="Gmarket Sans Medium"/>
              </a:rPr>
              <a:t>기술</a:t>
            </a:r>
            <a:r>
              <a:rPr lang="en-US" sz="2000" b="0" i="0" u="none" strike="noStrike" spc="-100">
                <a:solidFill>
                  <a:srgbClr val="777777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777777"/>
                </a:solidFill>
                <a:ea typeface="Gmarket Sans Medium"/>
              </a:rPr>
              <a:t>매핑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31400" y="2857500"/>
            <a:ext cx="6350000" cy="33147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570200" y="6540500"/>
            <a:ext cx="1498600" cy="31369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-2700000">
            <a:off x="2032000" y="6629400"/>
            <a:ext cx="1739900" cy="13335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734800" y="3378200"/>
            <a:ext cx="495300" cy="4953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54500" y="3352800"/>
            <a:ext cx="520700" cy="5207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0"/>
            <a:ext cx="685800" cy="102870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4300" y="2108200"/>
            <a:ext cx="546100" cy="5461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8100" y="3314700"/>
            <a:ext cx="635000" cy="6350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8900" y="4699000"/>
            <a:ext cx="520700" cy="5207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77800" y="889000"/>
            <a:ext cx="355600" cy="3556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-12700" y="5727700"/>
            <a:ext cx="622300" cy="6223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6200" y="5613400"/>
            <a:ext cx="1104900" cy="9652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8900" y="5829300"/>
            <a:ext cx="558800" cy="5588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6103600" y="0"/>
            <a:ext cx="2184400" cy="1562100"/>
          </a:xfrm>
          <a:prstGeom prst="rect">
            <a:avLst/>
          </a:prstGeom>
        </p:spPr>
      </p:pic>
      <p:sp>
        <p:nvSpPr>
          <p:cNvPr id="27" name="TextBox 27"/>
          <p:cNvSpPr txBox="1"/>
          <p:nvPr/>
        </p:nvSpPr>
        <p:spPr>
          <a:xfrm>
            <a:off x="12204700" y="3327400"/>
            <a:ext cx="2273300" cy="558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ko-KR" sz="3200" b="0" i="0" u="none" strike="noStrike" spc="-100">
                <a:solidFill>
                  <a:srgbClr val="FBFBFB"/>
                </a:solidFill>
                <a:ea typeface="Gmarket Sans Medium"/>
              </a:rPr>
              <a:t>대응</a:t>
            </a:r>
            <a:r>
              <a:rPr lang="en-US" sz="3200" b="0" i="0" u="none" strike="noStrike" spc="-100">
                <a:solidFill>
                  <a:srgbClr val="FBFBFB"/>
                </a:solidFill>
                <a:latin typeface="Gmarket Sans Medium"/>
              </a:rPr>
              <a:t> </a:t>
            </a:r>
            <a:r>
              <a:rPr lang="ko-KR" sz="3200" b="0" i="0" u="none" strike="noStrike" spc="-100">
                <a:solidFill>
                  <a:srgbClr val="FBFBFB"/>
                </a:solidFill>
                <a:ea typeface="Gmarket Sans Medium"/>
              </a:rPr>
              <a:t>방안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0972800" y="4508500"/>
            <a:ext cx="47371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16199"/>
              </a:lnSpc>
              <a:buClr>
                <a:srgbClr val="777777"/>
              </a:buClr>
              <a:buFont typeface="Arial"/>
              <a:buChar char="●"/>
            </a:pPr>
            <a:r>
              <a:rPr lang="ko-KR" sz="2000" b="0" i="0" u="none" strike="noStrike" spc="-100">
                <a:solidFill>
                  <a:srgbClr val="777777"/>
                </a:solidFill>
                <a:ea typeface="Gmarket Sans Medium"/>
              </a:rPr>
              <a:t>플레이북</a:t>
            </a:r>
            <a:r>
              <a:rPr lang="en-US" sz="2000" b="0" i="0" u="none" strike="noStrike" spc="-100">
                <a:solidFill>
                  <a:srgbClr val="777777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777777"/>
                </a:solidFill>
                <a:ea typeface="Gmarket Sans Medium"/>
              </a:rPr>
              <a:t>제작</a:t>
            </a:r>
          </a:p>
          <a:p>
            <a:pPr marL="342900" lvl="0" indent="-342900" algn="l">
              <a:lnSpc>
                <a:spcPct val="116199"/>
              </a:lnSpc>
              <a:buClr>
                <a:srgbClr val="777777"/>
              </a:buClr>
              <a:buFont typeface="Arial"/>
              <a:buChar char="●"/>
            </a:pPr>
            <a:r>
              <a:rPr lang="en-US" sz="2000" b="0" i="0" u="none" strike="noStrike" spc="-100">
                <a:solidFill>
                  <a:srgbClr val="777777"/>
                </a:solidFill>
                <a:latin typeface="Gmarket Sans Medium"/>
              </a:rPr>
              <a:t>SSDEEP </a:t>
            </a:r>
            <a:r>
              <a:rPr lang="ko-KR" sz="2000" b="0" i="0" u="none" strike="noStrike" spc="-100">
                <a:solidFill>
                  <a:srgbClr val="777777"/>
                </a:solidFill>
                <a:ea typeface="Gmarket Sans Medium"/>
              </a:rPr>
              <a:t>해시</a:t>
            </a:r>
            <a:r>
              <a:rPr lang="en-US" sz="2000" b="0" i="0" u="none" strike="noStrike" spc="-100">
                <a:solidFill>
                  <a:srgbClr val="777777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777777"/>
                </a:solidFill>
                <a:ea typeface="Gmarket Sans Medium"/>
              </a:rPr>
              <a:t>값</a:t>
            </a:r>
            <a:r>
              <a:rPr lang="en-US" sz="2000" b="0" i="0" u="none" strike="noStrike" spc="-100">
                <a:solidFill>
                  <a:srgbClr val="777777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777777"/>
                </a:solidFill>
                <a:ea typeface="Gmarket Sans Medium"/>
              </a:rPr>
              <a:t>비교</a:t>
            </a:r>
          </a:p>
          <a:p>
            <a:pPr marL="342900" lvl="0" indent="-342900" algn="l">
              <a:lnSpc>
                <a:spcPct val="116199"/>
              </a:lnSpc>
              <a:buClr>
                <a:srgbClr val="777777"/>
              </a:buClr>
              <a:buFont typeface="Arial"/>
              <a:buChar char="●"/>
            </a:pPr>
            <a:r>
              <a:rPr lang="en-US" sz="2000" b="0" i="0" u="none" strike="noStrike" spc="-100">
                <a:solidFill>
                  <a:srgbClr val="777777"/>
                </a:solidFill>
                <a:latin typeface="Gmarket Sans Medium"/>
              </a:rPr>
              <a:t>SNORT, YARA Rule </a:t>
            </a:r>
            <a:r>
              <a:rPr lang="ko-KR" sz="2000" b="0" i="0" u="none" strike="noStrike" spc="-100">
                <a:solidFill>
                  <a:srgbClr val="777777"/>
                </a:solidFill>
                <a:ea typeface="Gmarket Sans Medium"/>
              </a:rPr>
              <a:t>검증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2781300" y="7772400"/>
            <a:ext cx="25908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ko-KR" sz="3500" b="0" i="0" u="none" strike="noStrike" spc="-100">
                <a:solidFill>
                  <a:srgbClr val="AE3A1E"/>
                </a:solidFill>
                <a:ea typeface="Gmarket Sans Bold"/>
              </a:rPr>
              <a:t>결과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5969000" y="7670800"/>
            <a:ext cx="92075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just">
              <a:lnSpc>
                <a:spcPct val="116199"/>
              </a:lnSpc>
            </a:pPr>
            <a:r>
              <a:rPr lang="ko-KR" sz="2500" b="1" i="0" u="none" strike="noStrike" spc="-100">
                <a:solidFill>
                  <a:srgbClr val="FFFFFF"/>
                </a:solidFill>
                <a:ea typeface="Gmarket Sans Medium"/>
              </a:rPr>
              <a:t>향후</a:t>
            </a:r>
            <a:r>
              <a:rPr lang="en-US" sz="2500" b="1" i="0" u="none" strike="noStrike" spc="-10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2500" b="1" i="0" u="none" strike="noStrike" spc="-100">
                <a:solidFill>
                  <a:srgbClr val="FFFFFF"/>
                </a:solidFill>
                <a:ea typeface="Gmarket Sans Medium"/>
              </a:rPr>
              <a:t>워너크라이뿐만</a:t>
            </a:r>
            <a:r>
              <a:rPr lang="en-US" sz="2500" b="1" i="0" u="none" strike="noStrike" spc="-10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2500" b="1" i="0" u="none" strike="noStrike" spc="-100">
                <a:solidFill>
                  <a:srgbClr val="FFFFFF"/>
                </a:solidFill>
                <a:ea typeface="Gmarket Sans Medium"/>
              </a:rPr>
              <a:t>아니라</a:t>
            </a:r>
            <a:r>
              <a:rPr lang="en-US" sz="2500" b="1" i="0" u="none" strike="noStrike" spc="-10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2500" b="1" i="0" u="none" strike="noStrike" spc="-100">
                <a:solidFill>
                  <a:srgbClr val="FFFFFF"/>
                </a:solidFill>
                <a:ea typeface="Gmarket Sans Medium"/>
              </a:rPr>
              <a:t>새롭거나</a:t>
            </a:r>
            <a:r>
              <a:rPr lang="en-US" sz="2500" b="1" i="0" u="none" strike="noStrike" spc="-10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2500" b="1" i="0" u="none" strike="noStrike" spc="-100">
                <a:solidFill>
                  <a:srgbClr val="FFFFFF"/>
                </a:solidFill>
                <a:ea typeface="Gmarket Sans Medium"/>
              </a:rPr>
              <a:t>다양한</a:t>
            </a:r>
            <a:r>
              <a:rPr lang="en-US" sz="2500" b="1" i="0" u="none" strike="noStrike" spc="-10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2500" b="1" i="0" u="none" strike="noStrike" spc="-100">
                <a:solidFill>
                  <a:srgbClr val="FFFFFF"/>
                </a:solidFill>
                <a:ea typeface="Gmarket Sans Medium"/>
              </a:rPr>
              <a:t>종류의</a:t>
            </a:r>
            <a:r>
              <a:rPr lang="en-US" sz="2500" b="1" i="0" u="none" strike="noStrike" spc="-10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2500" b="1" i="0" u="none" strike="noStrike" spc="-100">
                <a:solidFill>
                  <a:srgbClr val="FFFFFF"/>
                </a:solidFill>
                <a:ea typeface="Gmarket Sans Medium"/>
              </a:rPr>
              <a:t>악성코드를</a:t>
            </a:r>
          </a:p>
          <a:p>
            <a:pPr lvl="0" algn="just">
              <a:lnSpc>
                <a:spcPct val="116199"/>
              </a:lnSpc>
            </a:pPr>
            <a:r>
              <a:rPr lang="ko-KR" sz="2500" b="1" i="0" u="none" strike="noStrike" spc="-100">
                <a:solidFill>
                  <a:srgbClr val="FFFFFF"/>
                </a:solidFill>
                <a:ea typeface="Gmarket Sans Medium"/>
              </a:rPr>
              <a:t>만나더라도</a:t>
            </a:r>
            <a:r>
              <a:rPr lang="en-US" sz="2500" b="1" i="0" u="none" strike="noStrike" spc="-10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2500" b="1" i="0" u="none" strike="noStrike" spc="-100">
                <a:solidFill>
                  <a:srgbClr val="FFFFFF"/>
                </a:solidFill>
                <a:ea typeface="Gmarket Sans Medium"/>
              </a:rPr>
              <a:t>공격의</a:t>
            </a:r>
            <a:r>
              <a:rPr lang="en-US" sz="2500" b="1" i="0" u="none" strike="noStrike" spc="-10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2500" b="1" i="0" u="none" strike="noStrike" spc="-100">
                <a:solidFill>
                  <a:srgbClr val="FFFFFF"/>
                </a:solidFill>
                <a:ea typeface="Gmarket Sans Medium"/>
              </a:rPr>
              <a:t>특징과</a:t>
            </a:r>
            <a:r>
              <a:rPr lang="en-US" sz="2500" b="1" i="0" u="none" strike="noStrike" spc="-10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2500" b="1" i="0" u="none" strike="noStrike" spc="-100">
                <a:solidFill>
                  <a:srgbClr val="FFFFFF"/>
                </a:solidFill>
                <a:ea typeface="Gmarket Sans Medium"/>
              </a:rPr>
              <a:t>대응</a:t>
            </a:r>
            <a:r>
              <a:rPr lang="en-US" sz="2500" b="1" i="0" u="none" strike="noStrike" spc="-10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2500" b="1" i="0" u="none" strike="noStrike" spc="-100">
                <a:solidFill>
                  <a:srgbClr val="FFFFFF"/>
                </a:solidFill>
                <a:ea typeface="Gmarket Sans Medium"/>
              </a:rPr>
              <a:t>방안을</a:t>
            </a:r>
            <a:r>
              <a:rPr lang="en-US" sz="2500" b="1" i="0" u="none" strike="noStrike" spc="-10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2500" b="1" i="0" u="none" strike="noStrike" spc="-100">
                <a:solidFill>
                  <a:srgbClr val="FFFFFF"/>
                </a:solidFill>
                <a:ea typeface="Gmarket Sans Medium"/>
              </a:rPr>
              <a:t>마련하는데</a:t>
            </a:r>
            <a:r>
              <a:rPr lang="en-US" sz="2500" b="1" i="0" u="none" strike="noStrike" spc="-10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2500" b="1" i="0" u="none" strike="noStrike" spc="-100">
                <a:solidFill>
                  <a:srgbClr val="FFFFFF"/>
                </a:solidFill>
                <a:ea typeface="Gmarket Sans Medium"/>
              </a:rPr>
              <a:t>도움이</a:t>
            </a:r>
            <a:r>
              <a:rPr lang="en-US" sz="2500" b="1" i="0" u="none" strike="noStrike" spc="-10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2500" b="1" i="0" u="none" strike="noStrike" spc="-100">
                <a:solidFill>
                  <a:srgbClr val="FFFFFF"/>
                </a:solidFill>
                <a:ea typeface="Gmarket Sans Medium"/>
              </a:rPr>
              <a:t>될</a:t>
            </a:r>
            <a:r>
              <a:rPr lang="en-US" sz="2500" b="1" i="0" u="none" strike="noStrike" spc="-10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2500" b="1" i="0" u="none" strike="noStrike" spc="-100">
                <a:solidFill>
                  <a:srgbClr val="FFFFFF"/>
                </a:solidFill>
                <a:ea typeface="Gmarket Sans Medium"/>
              </a:rPr>
              <a:t>것입니다</a:t>
            </a:r>
            <a:r>
              <a:rPr lang="en-US" sz="2500" b="1" i="0" u="none" strike="noStrike" spc="-100">
                <a:solidFill>
                  <a:srgbClr val="FFFFFF"/>
                </a:solidFill>
                <a:latin typeface="Gmarket Sans Medium"/>
              </a:rPr>
              <a:t>.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2992100" y="9804400"/>
            <a:ext cx="42418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800" b="0" i="0" u="none" strike="noStrike">
                <a:solidFill>
                  <a:srgbClr val="000000"/>
                </a:solidFill>
                <a:latin typeface="LINE Seed Sans TH Regular"/>
              </a:rPr>
              <a:t>WANNASMILE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7132300" y="9817100"/>
            <a:ext cx="6223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800" b="0" i="0" u="none" strike="noStrike">
                <a:solidFill>
                  <a:srgbClr val="000000"/>
                </a:solidFill>
                <a:latin typeface="LINE Seed Sans TH Heavy"/>
              </a:rPr>
              <a:t>. 36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954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0960100" y="5143500"/>
            <a:ext cx="102997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5400" y="1562100"/>
            <a:ext cx="14820900" cy="25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5400" y="8547100"/>
            <a:ext cx="16992600" cy="25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95400" y="5143500"/>
            <a:ext cx="16992600" cy="25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0200" y="2095500"/>
            <a:ext cx="723900" cy="7239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9400" y="3327400"/>
            <a:ext cx="825500" cy="8255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0200" y="4724400"/>
            <a:ext cx="685800" cy="6858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95400" y="8572500"/>
            <a:ext cx="16992600" cy="17145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2247900" y="2540000"/>
            <a:ext cx="8115300" cy="2133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12000" b="0" i="0" u="none" strike="noStrike" spc="-300">
                <a:solidFill>
                  <a:srgbClr val="000000"/>
                </a:solidFill>
                <a:ea typeface="Gmarket Sans Bold"/>
              </a:rPr>
              <a:t>감사합니다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6205200" y="457200"/>
            <a:ext cx="20066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000" b="0" i="0" u="none" strike="noStrike" spc="-100">
                <a:solidFill>
                  <a:srgbClr val="FFFFFF"/>
                </a:solidFill>
                <a:latin typeface="Gmarket Sans Medium"/>
              </a:rPr>
              <a:t>MIRI</a:t>
            </a:r>
          </a:p>
          <a:p>
            <a:pPr lvl="0" algn="ctr">
              <a:lnSpc>
                <a:spcPct val="116199"/>
              </a:lnSpc>
            </a:pPr>
            <a:r>
              <a:rPr lang="en-US" sz="2000" b="0" i="0" u="none" strike="noStrike" spc="-100">
                <a:solidFill>
                  <a:srgbClr val="FFFFFF"/>
                </a:solidFill>
                <a:latin typeface="Gmarket Sans Medium"/>
              </a:rPr>
              <a:t>COMPANY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311400" y="1866900"/>
            <a:ext cx="2781300" cy="57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41500"/>
              </a:lnSpc>
            </a:pPr>
            <a:r>
              <a:rPr lang="en-US" sz="3200" b="0" i="0" u="none" strike="noStrike">
                <a:solidFill>
                  <a:srgbClr val="AAB3C9"/>
                </a:solidFill>
                <a:latin typeface="LINE Seed Sans TH Regular"/>
              </a:rPr>
              <a:t>THANK YOU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362200" y="9093200"/>
            <a:ext cx="2171700" cy="7366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2438400" y="9296400"/>
            <a:ext cx="2006600" cy="342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000" b="0" i="0" u="none" strike="noStrike" spc="-100">
                <a:solidFill>
                  <a:srgbClr val="FFFFFF"/>
                </a:solidFill>
                <a:ea typeface="Gmarket Sans Medium"/>
              </a:rPr>
              <a:t>프로젝트</a:t>
            </a:r>
            <a:r>
              <a:rPr lang="en-US" sz="2000" b="0" i="0" u="none" strike="noStrike" spc="-100">
                <a:solidFill>
                  <a:srgbClr val="FFFFFF"/>
                </a:solidFill>
                <a:latin typeface="Gmarket Sans Medium"/>
              </a:rPr>
              <a:t> </a:t>
            </a:r>
            <a:r>
              <a:rPr lang="ko-KR" sz="2000" b="0" i="0" u="none" strike="noStrike" spc="-100">
                <a:solidFill>
                  <a:srgbClr val="FFFFFF"/>
                </a:solidFill>
                <a:ea typeface="Gmarket Sans Medium"/>
              </a:rPr>
              <a:t>멤버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864100" y="9296400"/>
            <a:ext cx="114046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000" b="0" i="0" u="none" strike="noStrike" spc="-100">
                <a:solidFill>
                  <a:srgbClr val="000000"/>
                </a:solidFill>
                <a:ea typeface="Gmarket Sans Light"/>
              </a:rPr>
              <a:t>김예은</a:t>
            </a:r>
            <a:r>
              <a:rPr lang="en-US" sz="2000" b="0" i="0" u="none" strike="noStrike" spc="-100">
                <a:solidFill>
                  <a:srgbClr val="000000"/>
                </a:solidFill>
                <a:latin typeface="Gmarket Sans Light"/>
              </a:rPr>
              <a:t> / </a:t>
            </a:r>
            <a:r>
              <a:rPr lang="ko-KR" sz="2000" b="0" i="0" u="none" strike="noStrike" spc="-100">
                <a:solidFill>
                  <a:srgbClr val="000000"/>
                </a:solidFill>
                <a:ea typeface="Gmarket Sans Light"/>
              </a:rPr>
              <a:t>김재이</a:t>
            </a:r>
            <a:r>
              <a:rPr lang="en-US" sz="2000" b="0" i="0" u="none" strike="noStrike" spc="-100">
                <a:solidFill>
                  <a:srgbClr val="000000"/>
                </a:solidFill>
                <a:latin typeface="Gmarket Sans Light"/>
              </a:rPr>
              <a:t> / </a:t>
            </a:r>
            <a:r>
              <a:rPr lang="ko-KR" sz="2000" b="0" i="0" u="none" strike="noStrike" spc="-100">
                <a:solidFill>
                  <a:srgbClr val="000000"/>
                </a:solidFill>
                <a:ea typeface="Gmarket Sans Light"/>
              </a:rPr>
              <a:t>문무현</a:t>
            </a:r>
            <a:r>
              <a:rPr lang="en-US" sz="2000" b="0" i="0" u="none" strike="noStrike" spc="-100">
                <a:solidFill>
                  <a:srgbClr val="000000"/>
                </a:solidFill>
                <a:latin typeface="Gmarket Sans Light"/>
              </a:rPr>
              <a:t> / </a:t>
            </a:r>
            <a:r>
              <a:rPr lang="ko-KR" sz="2000" b="0" i="0" u="none" strike="noStrike" spc="-100">
                <a:solidFill>
                  <a:srgbClr val="000000"/>
                </a:solidFill>
                <a:ea typeface="Gmarket Sans Light"/>
              </a:rPr>
              <a:t>유현선</a:t>
            </a:r>
            <a:r>
              <a:rPr lang="en-US" sz="2000" b="0" i="0" u="none" strike="noStrike" spc="-100">
                <a:solidFill>
                  <a:srgbClr val="000000"/>
                </a:solidFill>
                <a:latin typeface="Gmarket Sans Light"/>
              </a:rPr>
              <a:t> / </a:t>
            </a:r>
            <a:r>
              <a:rPr lang="ko-KR" sz="2000" b="0" i="0" u="none" strike="noStrike" spc="-100">
                <a:solidFill>
                  <a:srgbClr val="000000"/>
                </a:solidFill>
                <a:ea typeface="Gmarket Sans Light"/>
              </a:rPr>
              <a:t>이승은</a:t>
            </a:r>
          </a:p>
        </p:txBody>
      </p:sp>
      <p:pic>
        <p:nvPicPr>
          <p:cNvPr id="17" name="Picture 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264400" y="5588000"/>
            <a:ext cx="4914900" cy="26416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556500" y="5613400"/>
            <a:ext cx="546100" cy="5461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2362200" y="4495800"/>
            <a:ext cx="73660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200" b="0" i="0" u="none" strike="noStrike" dirty="0">
                <a:solidFill>
                  <a:srgbClr val="000000"/>
                </a:solidFill>
                <a:ea typeface="Gmarket Sans Medium"/>
              </a:rPr>
              <a:t>프로젝트</a:t>
            </a:r>
            <a:r>
              <a:rPr lang="en-US" sz="2200" b="0" i="0" u="none" strike="noStrike" dirty="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Gmarket Sans Medium"/>
              </a:rPr>
              <a:t>기간</a:t>
            </a:r>
            <a:r>
              <a:rPr lang="en-US" sz="2200" b="0" i="0" u="none" strike="noStrike" dirty="0">
                <a:solidFill>
                  <a:srgbClr val="000000"/>
                </a:solidFill>
                <a:latin typeface="Gmarket Sans Medium"/>
              </a:rPr>
              <a:t> : 2025</a:t>
            </a:r>
            <a:r>
              <a:rPr lang="ko-KR" sz="2200" b="0" i="0" u="none" strike="noStrike" dirty="0">
                <a:solidFill>
                  <a:srgbClr val="000000"/>
                </a:solidFill>
                <a:ea typeface="Gmarket Sans Medium"/>
              </a:rPr>
              <a:t>년</a:t>
            </a:r>
            <a:r>
              <a:rPr lang="en-US" sz="2200" b="0" i="0" u="none" strike="noStrike" dirty="0">
                <a:solidFill>
                  <a:srgbClr val="000000"/>
                </a:solidFill>
                <a:latin typeface="Gmarket Sans Medium"/>
              </a:rPr>
              <a:t> 4</a:t>
            </a:r>
            <a:r>
              <a:rPr lang="ko-KR" sz="2200" b="0" i="0" u="none" strike="noStrike" dirty="0">
                <a:solidFill>
                  <a:srgbClr val="000000"/>
                </a:solidFill>
                <a:ea typeface="Gmarket Sans Medium"/>
              </a:rPr>
              <a:t>월</a:t>
            </a:r>
            <a:r>
              <a:rPr lang="en-US" sz="2200" b="0" i="0" u="none" strike="noStrike" dirty="0">
                <a:solidFill>
                  <a:srgbClr val="000000"/>
                </a:solidFill>
                <a:latin typeface="Gmarket Sans Medium"/>
              </a:rPr>
              <a:t> 7</a:t>
            </a:r>
            <a:r>
              <a:rPr lang="ko-KR" sz="2200" b="0" i="0" u="none" strike="noStrike" dirty="0">
                <a:solidFill>
                  <a:srgbClr val="000000"/>
                </a:solidFill>
                <a:ea typeface="Gmarket Sans Medium"/>
              </a:rPr>
              <a:t>일</a:t>
            </a:r>
            <a:r>
              <a:rPr lang="en-US" sz="2200" b="0" i="0" u="none" strike="noStrike" dirty="0">
                <a:solidFill>
                  <a:srgbClr val="000000"/>
                </a:solidFill>
                <a:latin typeface="Gmarket Sans Medium"/>
              </a:rPr>
              <a:t> ~ 6</a:t>
            </a:r>
            <a:r>
              <a:rPr lang="ko-KR" sz="2200" b="0" i="0" u="none" strike="noStrike" dirty="0">
                <a:solidFill>
                  <a:srgbClr val="000000"/>
                </a:solidFill>
                <a:ea typeface="Gmarket Sans Medium"/>
              </a:rPr>
              <a:t>월</a:t>
            </a:r>
            <a:r>
              <a:rPr lang="en-US" sz="2200" b="0" i="0" u="none" strike="noStrike" dirty="0">
                <a:solidFill>
                  <a:srgbClr val="000000"/>
                </a:solidFill>
                <a:latin typeface="Gmarket Sans Medium"/>
              </a:rPr>
              <a:t> 5</a:t>
            </a:r>
            <a:r>
              <a:rPr lang="ko-KR" sz="2200" b="0" i="0" u="none" strike="noStrike" dirty="0">
                <a:solidFill>
                  <a:srgbClr val="000000"/>
                </a:solidFill>
                <a:ea typeface="Gmarket Sans Medium"/>
              </a:rPr>
              <a:t>일</a:t>
            </a:r>
          </a:p>
        </p:txBody>
      </p:sp>
      <p:pic>
        <p:nvPicPr>
          <p:cNvPr id="20" name="Picture 2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569200" y="7747000"/>
            <a:ext cx="495300" cy="4572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543800" y="7023100"/>
            <a:ext cx="533400" cy="5334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556500" y="6375400"/>
            <a:ext cx="469900" cy="4699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31800" y="812800"/>
            <a:ext cx="520700" cy="5207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6103600" y="0"/>
            <a:ext cx="2184400" cy="15621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30200" y="5956300"/>
            <a:ext cx="812800" cy="8128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247900" y="5270500"/>
            <a:ext cx="4495800" cy="3187700"/>
          </a:xfrm>
          <a:prstGeom prst="rect">
            <a:avLst/>
          </a:prstGeom>
        </p:spPr>
      </p:pic>
      <p:sp>
        <p:nvSpPr>
          <p:cNvPr id="27" name="TextBox 27"/>
          <p:cNvSpPr txBox="1"/>
          <p:nvPr/>
        </p:nvSpPr>
        <p:spPr>
          <a:xfrm>
            <a:off x="8166100" y="5689600"/>
            <a:ext cx="37084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000" b="0" i="0" u="none" strike="noStrike" dirty="0">
                <a:solidFill>
                  <a:srgbClr val="AE3A1E"/>
                </a:solidFill>
                <a:latin typeface="Gmarket Sans Medium"/>
                <a:ea typeface="Gmarket Sans Medium"/>
              </a:rPr>
              <a:t>발표자</a:t>
            </a:r>
            <a:r>
              <a:rPr lang="en-US" sz="2000" b="0" i="0" u="none" strike="noStrike" dirty="0">
                <a:solidFill>
                  <a:srgbClr val="000000"/>
                </a:solidFill>
                <a:latin typeface="Gmarket Sans Medium"/>
              </a:rPr>
              <a:t> : </a:t>
            </a:r>
            <a:r>
              <a:rPr lang="ko-KR" sz="2000" b="0" i="0" u="none" strike="noStrike" dirty="0" err="1">
                <a:solidFill>
                  <a:srgbClr val="000000"/>
                </a:solidFill>
                <a:ea typeface="Gmarket Sans Medium"/>
              </a:rPr>
              <a:t>문무현</a:t>
            </a:r>
            <a:endParaRPr lang="ko-KR" sz="2000" b="0" i="0" u="none" strike="noStrike" dirty="0">
              <a:solidFill>
                <a:srgbClr val="000000"/>
              </a:solidFill>
              <a:ea typeface="Gmarket Sans Medium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8166100" y="6426200"/>
            <a:ext cx="42164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000" b="0" i="0" u="none" strike="noStrike">
                <a:solidFill>
                  <a:srgbClr val="AE3A1E"/>
                </a:solidFill>
                <a:ea typeface="Gmarket Sans Medium"/>
              </a:rPr>
              <a:t>트랙</a:t>
            </a:r>
            <a:r>
              <a:rPr lang="en-US" sz="2000" b="0" i="0" u="none" strike="noStrike">
                <a:solidFill>
                  <a:srgbClr val="000000"/>
                </a:solidFill>
                <a:latin typeface="Gmarket Sans Medium"/>
              </a:rPr>
              <a:t> : </a:t>
            </a:r>
            <a:r>
              <a:rPr lang="ko-KR" sz="2000" b="0" i="0" u="none" strike="noStrike">
                <a:solidFill>
                  <a:srgbClr val="000000"/>
                </a:solidFill>
                <a:ea typeface="Gmarket Sans Medium"/>
              </a:rPr>
              <a:t>시큐리티아카데미</a:t>
            </a:r>
            <a:r>
              <a:rPr lang="en-US" sz="2000" b="0" i="0" u="none" strike="noStrike">
                <a:solidFill>
                  <a:srgbClr val="000000"/>
                </a:solidFill>
                <a:latin typeface="Gmarket Sans Medium"/>
              </a:rPr>
              <a:t>-SK</a:t>
            </a:r>
            <a:r>
              <a:rPr lang="ko-KR" sz="2000" b="0" i="0" u="none" strike="noStrike">
                <a:solidFill>
                  <a:srgbClr val="000000"/>
                </a:solidFill>
                <a:ea typeface="Gmarket Sans Medium"/>
              </a:rPr>
              <a:t>쉴더스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8166100" y="7112000"/>
            <a:ext cx="31877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000" b="0" i="0" u="none" strike="noStrike">
                <a:solidFill>
                  <a:srgbClr val="AE3A1E"/>
                </a:solidFill>
                <a:ea typeface="Gmarket Sans Medium"/>
              </a:rPr>
              <a:t>연락처</a:t>
            </a:r>
            <a:r>
              <a:rPr lang="en-US" sz="2000" b="0" i="0" u="none" strike="noStrike">
                <a:solidFill>
                  <a:srgbClr val="000000"/>
                </a:solidFill>
                <a:latin typeface="Gmarket Sans Medium"/>
              </a:rPr>
              <a:t> : 010-2355-8589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8166100" y="7797800"/>
            <a:ext cx="42164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000" b="0" i="0" u="none" strike="noStrike">
                <a:solidFill>
                  <a:srgbClr val="AE3A1E"/>
                </a:solidFill>
                <a:ea typeface="Gmarket Sans Medium"/>
              </a:rPr>
              <a:t>메일</a:t>
            </a:r>
            <a:r>
              <a:rPr lang="en-US" sz="2000" b="0" i="0" u="none" strike="noStrike">
                <a:solidFill>
                  <a:srgbClr val="000000"/>
                </a:solidFill>
                <a:latin typeface="Gmarket Sans Medium"/>
              </a:rPr>
              <a:t> : propolis200@gmail.com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200" y="1562100"/>
            <a:ext cx="176149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500" y="9664700"/>
            <a:ext cx="17614900" cy="254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2992100" y="9804400"/>
            <a:ext cx="42418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800" b="0" i="0" u="none" strike="noStrike">
                <a:solidFill>
                  <a:srgbClr val="000000"/>
                </a:solidFill>
                <a:latin typeface="LINE Seed Sans TH Regular"/>
              </a:rPr>
              <a:t>WANNASMILE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7284700" y="9791700"/>
            <a:ext cx="4826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800" b="0" i="0" u="none" strike="noStrike">
                <a:solidFill>
                  <a:srgbClr val="000000"/>
                </a:solidFill>
                <a:latin typeface="LINE Seed Sans TH Heavy"/>
              </a:rPr>
              <a:t>. 03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8" name="TextBox 8"/>
          <p:cNvSpPr txBox="1"/>
          <p:nvPr/>
        </p:nvSpPr>
        <p:spPr>
          <a:xfrm>
            <a:off x="6172200" y="1765300"/>
            <a:ext cx="6438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600" b="0" i="0" u="none" strike="noStrike">
                <a:solidFill>
                  <a:srgbClr val="000000">
                    <a:alpha val="70196"/>
                  </a:srgbClr>
                </a:solidFill>
                <a:latin typeface="Gmarket Sans Light"/>
              </a:rPr>
              <a:t>WannaCry </a:t>
            </a:r>
            <a:r>
              <a:rPr lang="ko-KR" sz="1600" b="0" i="0" u="none" strike="noStrike">
                <a:solidFill>
                  <a:srgbClr val="000000">
                    <a:alpha val="70196"/>
                  </a:srgbClr>
                </a:solidFill>
                <a:ea typeface="Gmarket Sans Light"/>
              </a:rPr>
              <a:t>랜섬웨어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207000" y="685800"/>
            <a:ext cx="83312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41500"/>
              </a:lnSpc>
            </a:pPr>
            <a:r>
              <a:rPr lang="ko-KR" sz="7000" b="0" i="0" u="none" strike="noStrike" spc="-200">
                <a:solidFill>
                  <a:srgbClr val="000000"/>
                </a:solidFill>
                <a:ea typeface="Gmarket Sans Bold"/>
              </a:rPr>
              <a:t>워너크라이</a:t>
            </a:r>
            <a:r>
              <a:rPr lang="en-US" sz="7000" b="0" i="0" u="none" strike="noStrike" spc="-200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7000" b="0" i="0" u="none" strike="noStrike" spc="-200">
                <a:solidFill>
                  <a:srgbClr val="000000"/>
                </a:solidFill>
                <a:ea typeface="Gmarket Sans Bold"/>
              </a:rPr>
              <a:t>소개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97500" y="0"/>
            <a:ext cx="190500" cy="1562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03600" y="0"/>
            <a:ext cx="2184400" cy="15621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16900" y="2654300"/>
            <a:ext cx="4940300" cy="27559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29600" y="5626100"/>
            <a:ext cx="4991100" cy="38608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436600" y="2679700"/>
            <a:ext cx="4584700" cy="67818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0"/>
            <a:ext cx="685800" cy="102870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4300" y="2108200"/>
            <a:ext cx="546100" cy="5461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8100" y="3314700"/>
            <a:ext cx="635000" cy="6350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8900" y="4699000"/>
            <a:ext cx="520700" cy="5207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44500" y="838200"/>
            <a:ext cx="482600" cy="4699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39700" y="596900"/>
            <a:ext cx="1104900" cy="9652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41300" y="889000"/>
            <a:ext cx="355600" cy="3556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3500" y="5969000"/>
            <a:ext cx="622300" cy="6223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rot="-5400000">
            <a:off x="4076700" y="5613400"/>
            <a:ext cx="7708900" cy="38100"/>
          </a:xfrm>
          <a:prstGeom prst="rect">
            <a:avLst/>
          </a:prstGeom>
        </p:spPr>
      </p:pic>
      <p:sp>
        <p:nvSpPr>
          <p:cNvPr id="24" name="TextBox 24"/>
          <p:cNvSpPr txBox="1"/>
          <p:nvPr/>
        </p:nvSpPr>
        <p:spPr>
          <a:xfrm>
            <a:off x="927100" y="2857500"/>
            <a:ext cx="7035800" cy="6477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3000" b="0" i="0" u="none" strike="noStrike">
                <a:solidFill>
                  <a:srgbClr val="000000"/>
                </a:solidFill>
                <a:ea typeface="Gmarket Sans Medium"/>
              </a:rPr>
              <a:t>워너크라이</a:t>
            </a:r>
            <a:r>
              <a:rPr lang="en-US" sz="30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Gmarket Sans Medium"/>
              </a:rPr>
              <a:t>선정</a:t>
            </a:r>
            <a:r>
              <a:rPr lang="en-US" sz="30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Gmarket Sans Medium"/>
              </a:rPr>
              <a:t>이유</a:t>
            </a:r>
            <a:r>
              <a:rPr lang="en-US" sz="3000" b="0" i="0" u="none" strike="noStrike">
                <a:solidFill>
                  <a:srgbClr val="000000"/>
                </a:solidFill>
                <a:latin typeface="Gmarket Sans Medium"/>
              </a:rPr>
              <a:t> : </a:t>
            </a:r>
            <a:r>
              <a:rPr lang="ko-KR" sz="3000" b="0" i="0" u="none" strike="noStrike">
                <a:solidFill>
                  <a:srgbClr val="FC5230"/>
                </a:solidFill>
                <a:ea typeface="Gmarket Sans Medium"/>
              </a:rPr>
              <a:t>파급력</a:t>
            </a:r>
          </a:p>
          <a:p>
            <a:pPr lvl="0" algn="l">
              <a:lnSpc>
                <a:spcPct val="99600"/>
              </a:lnSpc>
            </a:pPr>
            <a:endParaRPr lang="ko-KR" sz="3000" b="0" i="0" u="none" strike="noStrike">
              <a:solidFill>
                <a:srgbClr val="FC5230"/>
              </a:solidFill>
              <a:ea typeface="Gmarket Sans Medium"/>
            </a:endParaRPr>
          </a:p>
          <a:p>
            <a:pPr lvl="0" algn="l">
              <a:lnSpc>
                <a:spcPct val="99600"/>
              </a:lnSpc>
            </a:pPr>
            <a:r>
              <a:rPr lang="ko-KR" sz="3000" b="0" i="0" u="none" strike="noStrike">
                <a:solidFill>
                  <a:srgbClr val="000000"/>
                </a:solidFill>
                <a:ea typeface="Gmarket Sans Medium"/>
              </a:rPr>
              <a:t>워너크라이의</a:t>
            </a:r>
            <a:r>
              <a:rPr lang="en-US" sz="30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Gmarket Sans Medium"/>
              </a:rPr>
              <a:t>피해</a:t>
            </a:r>
            <a:r>
              <a:rPr lang="en-US" sz="30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Gmarket Sans Medium"/>
              </a:rPr>
              <a:t>범위</a:t>
            </a:r>
            <a:r>
              <a:rPr lang="en-US" sz="3000" b="0" i="0" u="none" strike="noStrike">
                <a:solidFill>
                  <a:srgbClr val="000000"/>
                </a:solidFill>
                <a:latin typeface="Gmarket Sans Medium"/>
              </a:rPr>
              <a:t> :</a:t>
            </a:r>
          </a:p>
          <a:p>
            <a:pPr lvl="0" algn="l">
              <a:lnSpc>
                <a:spcPct val="99600"/>
              </a:lnSpc>
            </a:pPr>
            <a:r>
              <a:rPr lang="ko-KR" sz="3000" b="0" i="0" u="none" strike="noStrike">
                <a:solidFill>
                  <a:srgbClr val="000000"/>
                </a:solidFill>
                <a:ea typeface="Gmarket Sans Medium"/>
              </a:rPr>
              <a:t>약</a:t>
            </a:r>
            <a:r>
              <a:rPr lang="en-US" sz="3000" b="0" i="0" u="none" strike="noStrike">
                <a:solidFill>
                  <a:srgbClr val="000000"/>
                </a:solidFill>
                <a:latin typeface="Gmarket Sans Medium"/>
              </a:rPr>
              <a:t> US$5,390,000 </a:t>
            </a:r>
            <a:r>
              <a:rPr lang="ko-KR" sz="3000" b="0" i="0" u="none" strike="noStrike">
                <a:solidFill>
                  <a:srgbClr val="000000"/>
                </a:solidFill>
                <a:ea typeface="Gmarket Sans Medium"/>
              </a:rPr>
              <a:t>상당</a:t>
            </a:r>
            <a:r>
              <a:rPr lang="en-US" sz="30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Gmarket Sans Medium"/>
              </a:rPr>
              <a:t>입금</a:t>
            </a:r>
          </a:p>
          <a:p>
            <a:pPr lvl="0" algn="l">
              <a:lnSpc>
                <a:spcPct val="99600"/>
              </a:lnSpc>
            </a:pPr>
            <a:r>
              <a:rPr lang="ko-KR" sz="3000" b="0" i="0" u="none" strike="noStrike">
                <a:solidFill>
                  <a:srgbClr val="FC5230"/>
                </a:solidFill>
                <a:ea typeface="Gmarket Sans Medium"/>
              </a:rPr>
              <a:t>수십억</a:t>
            </a:r>
            <a:r>
              <a:rPr lang="en-US" sz="3000" b="0" i="0" u="none" strike="noStrike">
                <a:solidFill>
                  <a:srgbClr val="FC5230"/>
                </a:solidFill>
                <a:latin typeface="Gmarket Sans Medium"/>
              </a:rPr>
              <a:t> </a:t>
            </a:r>
            <a:r>
              <a:rPr lang="ko-KR" sz="3000" b="0" i="0" u="none" strike="noStrike">
                <a:solidFill>
                  <a:srgbClr val="FC5230"/>
                </a:solidFill>
                <a:ea typeface="Gmarket Sans Medium"/>
              </a:rPr>
              <a:t>달러</a:t>
            </a:r>
            <a:r>
              <a:rPr lang="ko-KR" sz="3000" b="0" i="0" u="none" strike="noStrike">
                <a:solidFill>
                  <a:srgbClr val="000000"/>
                </a:solidFill>
                <a:ea typeface="Gmarket Sans Medium"/>
              </a:rPr>
              <a:t>의</a:t>
            </a:r>
            <a:r>
              <a:rPr lang="en-US" sz="30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Gmarket Sans Medium"/>
              </a:rPr>
              <a:t>피해</a:t>
            </a:r>
          </a:p>
          <a:p>
            <a:pPr lvl="0" algn="l">
              <a:lnSpc>
                <a:spcPct val="99600"/>
              </a:lnSpc>
            </a:pPr>
            <a:r>
              <a:rPr lang="en-US" sz="3000" b="0" i="0" u="none" strike="noStrike">
                <a:solidFill>
                  <a:srgbClr val="FC5230"/>
                </a:solidFill>
                <a:latin typeface="Gmarket Sans Medium"/>
              </a:rPr>
              <a:t>150</a:t>
            </a:r>
            <a:r>
              <a:rPr lang="ko-KR" sz="3000" b="0" i="0" u="none" strike="noStrike">
                <a:solidFill>
                  <a:srgbClr val="FC5230"/>
                </a:solidFill>
                <a:ea typeface="Gmarket Sans Medium"/>
              </a:rPr>
              <a:t>여개국</a:t>
            </a:r>
            <a:r>
              <a:rPr lang="ko-KR" sz="3000" b="0" i="0" u="none" strike="noStrike">
                <a:solidFill>
                  <a:srgbClr val="000000"/>
                </a:solidFill>
                <a:ea typeface="Gmarket Sans Medium"/>
              </a:rPr>
              <a:t>에</a:t>
            </a:r>
            <a:r>
              <a:rPr lang="en-US" sz="30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Gmarket Sans Medium"/>
              </a:rPr>
              <a:t>걸쳐</a:t>
            </a:r>
            <a:r>
              <a:rPr lang="en-US" sz="3000" b="0" i="0" u="none" strike="noStrike">
                <a:solidFill>
                  <a:srgbClr val="000000"/>
                </a:solidFill>
                <a:latin typeface="Gmarket Sans Medium"/>
              </a:rPr>
              <a:t> 20</a:t>
            </a:r>
            <a:r>
              <a:rPr lang="ko-KR" sz="3000" b="0" i="0" u="none" strike="noStrike">
                <a:solidFill>
                  <a:srgbClr val="000000"/>
                </a:solidFill>
                <a:ea typeface="Gmarket Sans Medium"/>
              </a:rPr>
              <a:t>만</a:t>
            </a:r>
            <a:r>
              <a:rPr lang="en-US" sz="30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Gmarket Sans Medium"/>
              </a:rPr>
              <a:t>대</a:t>
            </a:r>
            <a:r>
              <a:rPr lang="en-US" sz="30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Gmarket Sans Medium"/>
              </a:rPr>
              <a:t>이상의</a:t>
            </a:r>
            <a:r>
              <a:rPr lang="en-US" sz="30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Gmarket Sans Medium"/>
              </a:rPr>
              <a:t>컴퓨터</a:t>
            </a:r>
          </a:p>
          <a:p>
            <a:pPr lvl="0" algn="l">
              <a:lnSpc>
                <a:spcPct val="99600"/>
              </a:lnSpc>
            </a:pPr>
            <a:endParaRPr lang="ko-KR" sz="3000" b="0" i="0" u="none" strike="noStrike">
              <a:solidFill>
                <a:srgbClr val="000000"/>
              </a:solidFill>
              <a:ea typeface="Gmarket Sans Medium"/>
            </a:endParaRPr>
          </a:p>
          <a:p>
            <a:pPr lvl="0" algn="l">
              <a:lnSpc>
                <a:spcPct val="99600"/>
              </a:lnSpc>
            </a:pPr>
            <a:r>
              <a:rPr lang="ko-KR" sz="3000" b="0" i="0" u="none" strike="noStrike">
                <a:solidFill>
                  <a:srgbClr val="000000"/>
                </a:solidFill>
                <a:ea typeface="Gmarket Sans Medium"/>
              </a:rPr>
              <a:t>워너크라이의</a:t>
            </a:r>
            <a:r>
              <a:rPr lang="en-US" sz="30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Gmarket Sans Medium"/>
              </a:rPr>
              <a:t>배후</a:t>
            </a:r>
            <a:r>
              <a:rPr lang="en-US" sz="3000" b="0" i="0" u="none" strike="noStrike">
                <a:solidFill>
                  <a:srgbClr val="000000"/>
                </a:solidFill>
                <a:latin typeface="Gmarket Sans Medium"/>
              </a:rPr>
              <a:t> :</a:t>
            </a:r>
          </a:p>
          <a:p>
            <a:pPr lvl="0" algn="l">
              <a:lnSpc>
                <a:spcPct val="99600"/>
              </a:lnSpc>
            </a:pPr>
            <a:r>
              <a:rPr lang="ko-KR" sz="3000" b="0" i="0" u="none" strike="noStrike">
                <a:solidFill>
                  <a:srgbClr val="FC5230"/>
                </a:solidFill>
                <a:ea typeface="Gmarket Sans Medium"/>
              </a:rPr>
              <a:t>북한</a:t>
            </a:r>
            <a:r>
              <a:rPr lang="en-US" sz="30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Gmarket Sans Medium"/>
              </a:rPr>
              <a:t>라자루스</a:t>
            </a:r>
            <a:r>
              <a:rPr lang="en-US" sz="30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Gmarket Sans Medium"/>
              </a:rPr>
              <a:t>그룹</a:t>
            </a:r>
            <a:r>
              <a:rPr lang="en-US" sz="3000" b="0" i="0" u="none" strike="noStrike">
                <a:solidFill>
                  <a:srgbClr val="000000"/>
                </a:solidFill>
                <a:latin typeface="Gmarket Sans Medium"/>
              </a:rPr>
              <a:t>, </a:t>
            </a:r>
            <a:r>
              <a:rPr lang="ko-KR" sz="3000" b="0" i="0" u="none" strike="noStrike">
                <a:solidFill>
                  <a:srgbClr val="000000"/>
                </a:solidFill>
                <a:ea typeface="Gmarket Sans Medium"/>
              </a:rPr>
              <a:t>백악관</a:t>
            </a:r>
            <a:r>
              <a:rPr lang="en-US" sz="30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Gmarket Sans Medium"/>
              </a:rPr>
              <a:t>공식</a:t>
            </a:r>
            <a:r>
              <a:rPr lang="en-US" sz="30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Gmarket Sans Medium"/>
              </a:rPr>
              <a:t>발표</a:t>
            </a:r>
          </a:p>
          <a:p>
            <a:pPr lvl="0" algn="l">
              <a:lnSpc>
                <a:spcPct val="99600"/>
              </a:lnSpc>
            </a:pPr>
            <a:endParaRPr lang="ko-KR" sz="3000" b="0" i="0" u="none" strike="noStrike">
              <a:solidFill>
                <a:srgbClr val="000000"/>
              </a:solidFill>
              <a:ea typeface="Gmarket Sans Medium"/>
            </a:endParaRPr>
          </a:p>
          <a:p>
            <a:pPr lvl="0" algn="l">
              <a:lnSpc>
                <a:spcPct val="99600"/>
              </a:lnSpc>
            </a:pPr>
            <a:r>
              <a:rPr lang="ko-KR" sz="3000" b="0" i="0" u="none" strike="noStrike">
                <a:solidFill>
                  <a:srgbClr val="000000"/>
                </a:solidFill>
                <a:ea typeface="Gmarket Sans Medium"/>
              </a:rPr>
              <a:t>워너크라이의</a:t>
            </a:r>
            <a:r>
              <a:rPr lang="en-US" sz="30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Gmarket Sans Medium"/>
              </a:rPr>
              <a:t>특징</a:t>
            </a:r>
            <a:r>
              <a:rPr lang="en-US" sz="3000" b="0" i="0" u="none" strike="noStrike">
                <a:solidFill>
                  <a:srgbClr val="000000"/>
                </a:solidFill>
                <a:latin typeface="Gmarket Sans Medium"/>
              </a:rPr>
              <a:t> :</a:t>
            </a:r>
          </a:p>
          <a:p>
            <a:pPr lvl="0" algn="l">
              <a:lnSpc>
                <a:spcPct val="99600"/>
              </a:lnSpc>
            </a:pPr>
            <a:r>
              <a:rPr lang="ko-KR" sz="3000" b="0" i="0" u="none" strike="noStrike">
                <a:solidFill>
                  <a:srgbClr val="000000"/>
                </a:solidFill>
                <a:ea typeface="Gmarket Sans Medium"/>
              </a:rPr>
              <a:t>네트워크</a:t>
            </a:r>
            <a:r>
              <a:rPr lang="en-US" sz="30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Gmarket Sans Medium"/>
              </a:rPr>
              <a:t>전파</a:t>
            </a:r>
          </a:p>
          <a:p>
            <a:pPr lvl="0" algn="l">
              <a:lnSpc>
                <a:spcPct val="99600"/>
              </a:lnSpc>
            </a:pPr>
            <a:r>
              <a:rPr lang="ko-KR" sz="3000" b="0" i="0" u="none" strike="noStrike">
                <a:solidFill>
                  <a:srgbClr val="000000"/>
                </a:solidFill>
                <a:ea typeface="Gmarket Sans Medium"/>
              </a:rPr>
              <a:t>비트코인</a:t>
            </a:r>
            <a:r>
              <a:rPr lang="en-US" sz="30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Gmarket Sans Medium"/>
              </a:rPr>
              <a:t>요구</a:t>
            </a:r>
          </a:p>
          <a:p>
            <a:pPr lvl="0" algn="l">
              <a:lnSpc>
                <a:spcPct val="99600"/>
              </a:lnSpc>
            </a:pPr>
            <a:r>
              <a:rPr lang="ko-KR" sz="3000" b="0" i="0" u="none" strike="noStrike">
                <a:solidFill>
                  <a:srgbClr val="000000"/>
                </a:solidFill>
                <a:ea typeface="Gmarket Sans Medium"/>
              </a:rPr>
              <a:t>킬스위치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858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" y="2108200"/>
            <a:ext cx="546100" cy="546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" y="3314700"/>
            <a:ext cx="635000" cy="635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900" y="4699000"/>
            <a:ext cx="520700" cy="520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4500" y="838200"/>
            <a:ext cx="482600" cy="4699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9700" y="596900"/>
            <a:ext cx="1104900" cy="9652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2992100" y="9804400"/>
            <a:ext cx="42418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800" b="0" i="0" u="none" strike="noStrike">
                <a:solidFill>
                  <a:srgbClr val="000000"/>
                </a:solidFill>
                <a:latin typeface="LINE Seed Sans TH Regular"/>
              </a:rPr>
              <a:t>WANNASMILE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7284700" y="9791700"/>
            <a:ext cx="4826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800" b="0" i="0" u="none" strike="noStrike">
                <a:solidFill>
                  <a:srgbClr val="000000"/>
                </a:solidFill>
                <a:latin typeface="LINE Seed Sans TH Heavy"/>
              </a:rPr>
              <a:t>. 04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11" name="TextBox 11"/>
          <p:cNvSpPr txBox="1"/>
          <p:nvPr/>
        </p:nvSpPr>
        <p:spPr>
          <a:xfrm>
            <a:off x="6172200" y="1765300"/>
            <a:ext cx="6438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600" b="0" i="0" u="none" strike="noStrike">
                <a:solidFill>
                  <a:srgbClr val="000000">
                    <a:alpha val="70196"/>
                  </a:srgbClr>
                </a:solidFill>
                <a:latin typeface="Gmarket Sans Light"/>
              </a:rPr>
              <a:t>SK</a:t>
            </a:r>
            <a:r>
              <a:rPr lang="ko-KR" sz="1600" b="0" i="0" u="none" strike="noStrike">
                <a:solidFill>
                  <a:srgbClr val="000000">
                    <a:alpha val="70196"/>
                  </a:srgbClr>
                </a:solidFill>
                <a:ea typeface="Gmarket Sans Light"/>
              </a:rPr>
              <a:t>쉴더스</a:t>
            </a:r>
            <a:r>
              <a:rPr lang="en-US" sz="1600" b="0" i="0" u="none" strike="noStrike">
                <a:solidFill>
                  <a:srgbClr val="000000">
                    <a:alpha val="70196"/>
                  </a:srgbClr>
                </a:solidFill>
                <a:latin typeface="Gmarket Sans Light"/>
              </a:rPr>
              <a:t> </a:t>
            </a:r>
            <a:r>
              <a:rPr lang="ko-KR" sz="1600" b="0" i="0" u="none" strike="noStrike">
                <a:solidFill>
                  <a:srgbClr val="000000">
                    <a:alpha val="70196"/>
                  </a:srgbClr>
                </a:solidFill>
                <a:ea typeface="Gmarket Sans Light"/>
              </a:rPr>
              <a:t>트랙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207000" y="685800"/>
            <a:ext cx="83312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41500"/>
              </a:lnSpc>
            </a:pPr>
            <a:r>
              <a:rPr lang="ko-KR" sz="7000" b="0" i="0" u="none" strike="noStrike" spc="-200">
                <a:solidFill>
                  <a:srgbClr val="000000"/>
                </a:solidFill>
                <a:ea typeface="Gmarket Sans Bold"/>
              </a:rPr>
              <a:t>팀원</a:t>
            </a:r>
            <a:r>
              <a:rPr lang="en-US" sz="7000" b="0" i="0" u="none" strike="noStrike" spc="-200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7000" b="0" i="0" u="none" strike="noStrike" spc="-200">
                <a:solidFill>
                  <a:srgbClr val="000000"/>
                </a:solidFill>
                <a:ea typeface="Gmarket Sans Bold"/>
              </a:rPr>
              <a:t>소개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097500" y="0"/>
            <a:ext cx="190500" cy="15621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1300" y="889000"/>
            <a:ext cx="355600" cy="3556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103600" y="0"/>
            <a:ext cx="2184400" cy="15621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500" y="5969000"/>
            <a:ext cx="622300" cy="6223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-5400000">
            <a:off x="3987800" y="5842000"/>
            <a:ext cx="7366000" cy="381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44600" y="3314700"/>
            <a:ext cx="6172200" cy="42799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7912100" y="4406900"/>
            <a:ext cx="5105400" cy="558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3100" b="0" i="0" u="none" strike="noStrike">
                <a:solidFill>
                  <a:srgbClr val="000000"/>
                </a:solidFill>
                <a:ea typeface="Gmarket Sans Medium"/>
              </a:rPr>
              <a:t>멘토</a:t>
            </a:r>
            <a:r>
              <a:rPr lang="en-US" sz="3100" b="0" i="0" u="none" strike="noStrike">
                <a:solidFill>
                  <a:srgbClr val="000000"/>
                </a:solidFill>
                <a:latin typeface="Gmarket Sans Medium"/>
              </a:rPr>
              <a:t> : SK</a:t>
            </a:r>
            <a:r>
              <a:rPr lang="ko-KR" sz="3100" b="0" i="0" u="none" strike="noStrike">
                <a:solidFill>
                  <a:srgbClr val="000000"/>
                </a:solidFill>
                <a:ea typeface="Gmarket Sans Medium"/>
              </a:rPr>
              <a:t>쉴더스</a:t>
            </a:r>
            <a:r>
              <a:rPr lang="en-US" sz="31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Gmarket Sans Medium"/>
              </a:rPr>
              <a:t>조원준</a:t>
            </a:r>
            <a:r>
              <a:rPr lang="en-US" sz="31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Gmarket Sans Medium"/>
              </a:rPr>
              <a:t>수석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819400" y="7937500"/>
            <a:ext cx="3098800" cy="558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3100" b="0" i="0" u="none" strike="noStrike">
                <a:solidFill>
                  <a:srgbClr val="000000"/>
                </a:solidFill>
                <a:ea typeface="Gmarket Sans Medium"/>
              </a:rPr>
              <a:t>팀명</a:t>
            </a:r>
            <a:r>
              <a:rPr lang="en-US" sz="3100" b="0" i="0" u="none" strike="noStrike">
                <a:solidFill>
                  <a:srgbClr val="000000"/>
                </a:solidFill>
                <a:latin typeface="Gmarket Sans Medium"/>
              </a:rPr>
              <a:t> : </a:t>
            </a:r>
            <a:r>
              <a:rPr lang="ko-KR" sz="3100" b="0" i="0" u="none" strike="noStrike">
                <a:solidFill>
                  <a:srgbClr val="000000"/>
                </a:solidFill>
                <a:ea typeface="Gmarket Sans Medium"/>
              </a:rPr>
              <a:t>워너스마일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7912100" y="5257800"/>
            <a:ext cx="9601200" cy="2362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3000" b="0" i="0" u="none" strike="noStrike">
                <a:solidFill>
                  <a:srgbClr val="000000"/>
                </a:solidFill>
                <a:ea typeface="Gmarket Sans Medium"/>
              </a:rPr>
              <a:t>김예은</a:t>
            </a:r>
            <a:r>
              <a:rPr lang="en-US" sz="3000" b="0" i="0" u="none" strike="noStrike">
                <a:solidFill>
                  <a:srgbClr val="000000"/>
                </a:solidFill>
                <a:latin typeface="Gmarket Sans Medium"/>
              </a:rPr>
              <a:t> : </a:t>
            </a:r>
            <a:r>
              <a:rPr lang="ko-KR" sz="3000" b="0" i="0" u="none" strike="noStrike">
                <a:solidFill>
                  <a:srgbClr val="000000"/>
                </a:solidFill>
                <a:ea typeface="Gmarket Sans Medium"/>
              </a:rPr>
              <a:t>암</a:t>
            </a:r>
            <a:r>
              <a:rPr lang="en-US" sz="3000" b="0" i="0" u="none" strike="noStrike">
                <a:solidFill>
                  <a:srgbClr val="000000"/>
                </a:solidFill>
                <a:latin typeface="Gmarket Sans Medium"/>
              </a:rPr>
              <a:t>/</a:t>
            </a:r>
            <a:r>
              <a:rPr lang="ko-KR" sz="3000" b="0" i="0" u="none" strike="noStrike">
                <a:solidFill>
                  <a:srgbClr val="000000"/>
                </a:solidFill>
                <a:ea typeface="Gmarket Sans Medium"/>
              </a:rPr>
              <a:t>복호화</a:t>
            </a:r>
            <a:r>
              <a:rPr lang="en-US" sz="30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Gmarket Sans Medium"/>
              </a:rPr>
              <a:t>분석</a:t>
            </a:r>
            <a:r>
              <a:rPr lang="en-US" sz="3000" b="0" i="0" u="none" strike="noStrike">
                <a:solidFill>
                  <a:srgbClr val="000000"/>
                </a:solidFill>
                <a:latin typeface="Gmarket Sans Medium"/>
              </a:rPr>
              <a:t>, Rule </a:t>
            </a:r>
            <a:r>
              <a:rPr lang="ko-KR" sz="3000" b="0" i="0" u="none" strike="noStrike">
                <a:solidFill>
                  <a:srgbClr val="000000"/>
                </a:solidFill>
                <a:ea typeface="Gmarket Sans Medium"/>
              </a:rPr>
              <a:t>검증</a:t>
            </a:r>
          </a:p>
          <a:p>
            <a:pPr lvl="0" algn="l">
              <a:lnSpc>
                <a:spcPct val="99600"/>
              </a:lnSpc>
            </a:pPr>
            <a:r>
              <a:rPr lang="ko-KR" sz="3000" b="0" i="0" u="none" strike="noStrike">
                <a:solidFill>
                  <a:srgbClr val="000000"/>
                </a:solidFill>
                <a:ea typeface="Gmarket Sans Medium"/>
              </a:rPr>
              <a:t>김재이</a:t>
            </a:r>
            <a:r>
              <a:rPr lang="en-US" sz="3000" b="0" i="0" u="none" strike="noStrike">
                <a:solidFill>
                  <a:srgbClr val="000000"/>
                </a:solidFill>
                <a:latin typeface="Gmarket Sans Medium"/>
              </a:rPr>
              <a:t> : </a:t>
            </a:r>
            <a:r>
              <a:rPr lang="ko-KR" sz="3000" b="0" i="0" u="none" strike="noStrike">
                <a:solidFill>
                  <a:srgbClr val="000000"/>
                </a:solidFill>
                <a:ea typeface="Gmarket Sans Medium"/>
              </a:rPr>
              <a:t>정적</a:t>
            </a:r>
            <a:r>
              <a:rPr lang="en-US" sz="30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Gmarket Sans Medium"/>
              </a:rPr>
              <a:t>분석</a:t>
            </a:r>
            <a:r>
              <a:rPr lang="en-US" sz="3000" b="0" i="0" u="none" strike="noStrike">
                <a:solidFill>
                  <a:srgbClr val="000000"/>
                </a:solidFill>
                <a:latin typeface="Gmarket Sans Medium"/>
              </a:rPr>
              <a:t>, WannaCry </a:t>
            </a:r>
            <a:r>
              <a:rPr lang="ko-KR" sz="3000" b="0" i="0" u="none" strike="noStrike">
                <a:solidFill>
                  <a:srgbClr val="000000"/>
                </a:solidFill>
                <a:ea typeface="Gmarket Sans Medium"/>
              </a:rPr>
              <a:t>보고서</a:t>
            </a:r>
            <a:r>
              <a:rPr lang="en-US" sz="30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Gmarket Sans Medium"/>
              </a:rPr>
              <a:t>제작</a:t>
            </a:r>
          </a:p>
          <a:p>
            <a:pPr lvl="0" algn="l">
              <a:lnSpc>
                <a:spcPct val="99600"/>
              </a:lnSpc>
            </a:pPr>
            <a:r>
              <a:rPr lang="ko-KR" sz="3000" b="0" i="0" u="none" strike="noStrike">
                <a:solidFill>
                  <a:srgbClr val="000000"/>
                </a:solidFill>
                <a:ea typeface="Gmarket Sans Medium"/>
              </a:rPr>
              <a:t>문무현</a:t>
            </a:r>
            <a:r>
              <a:rPr lang="en-US" sz="3000" b="0" i="0" u="none" strike="noStrike">
                <a:solidFill>
                  <a:srgbClr val="000000"/>
                </a:solidFill>
                <a:latin typeface="Gmarket Sans Medium"/>
              </a:rPr>
              <a:t> : dll </a:t>
            </a:r>
            <a:r>
              <a:rPr lang="ko-KR" sz="3000" b="0" i="0" u="none" strike="noStrike">
                <a:solidFill>
                  <a:srgbClr val="000000"/>
                </a:solidFill>
                <a:ea typeface="Gmarket Sans Medium"/>
              </a:rPr>
              <a:t>파일</a:t>
            </a:r>
            <a:r>
              <a:rPr lang="en-US" sz="30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Gmarket Sans Medium"/>
              </a:rPr>
              <a:t>추출</a:t>
            </a:r>
            <a:r>
              <a:rPr lang="en-US" sz="3000" b="0" i="0" u="none" strike="noStrike">
                <a:solidFill>
                  <a:srgbClr val="000000"/>
                </a:solidFill>
                <a:latin typeface="Gmarket Sans Medium"/>
              </a:rPr>
              <a:t>, MITRE ATT&amp;CK </a:t>
            </a:r>
            <a:r>
              <a:rPr lang="ko-KR" sz="3000" b="0" i="0" u="none" strike="noStrike">
                <a:solidFill>
                  <a:srgbClr val="000000"/>
                </a:solidFill>
                <a:ea typeface="Gmarket Sans Medium"/>
              </a:rPr>
              <a:t>매핑</a:t>
            </a:r>
          </a:p>
          <a:p>
            <a:pPr lvl="0" algn="l">
              <a:lnSpc>
                <a:spcPct val="99600"/>
              </a:lnSpc>
            </a:pPr>
            <a:r>
              <a:rPr lang="ko-KR" sz="3000" b="0" i="0" u="none" strike="noStrike">
                <a:solidFill>
                  <a:srgbClr val="000000"/>
                </a:solidFill>
                <a:ea typeface="Gmarket Sans Medium"/>
              </a:rPr>
              <a:t>유현선</a:t>
            </a:r>
            <a:r>
              <a:rPr lang="en-US" sz="3000" b="0" i="0" u="none" strike="noStrike">
                <a:solidFill>
                  <a:srgbClr val="000000"/>
                </a:solidFill>
                <a:latin typeface="Gmarket Sans Medium"/>
              </a:rPr>
              <a:t> : </a:t>
            </a:r>
            <a:r>
              <a:rPr lang="ko-KR" sz="3000" b="0" i="0" u="none" strike="noStrike">
                <a:solidFill>
                  <a:srgbClr val="000000"/>
                </a:solidFill>
                <a:ea typeface="Gmarket Sans Medium"/>
              </a:rPr>
              <a:t>파일시스템</a:t>
            </a:r>
            <a:r>
              <a:rPr lang="en-US" sz="30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Gmarket Sans Medium"/>
              </a:rPr>
              <a:t>분석</a:t>
            </a:r>
            <a:r>
              <a:rPr lang="en-US" sz="3000" b="0" i="0" u="none" strike="noStrike">
                <a:solidFill>
                  <a:srgbClr val="000000"/>
                </a:solidFill>
                <a:latin typeface="Gmarket Sans Medium"/>
              </a:rPr>
              <a:t>, ssdeep </a:t>
            </a:r>
            <a:r>
              <a:rPr lang="ko-KR" sz="3000" b="0" i="0" u="none" strike="noStrike">
                <a:solidFill>
                  <a:srgbClr val="000000"/>
                </a:solidFill>
                <a:ea typeface="Gmarket Sans Medium"/>
              </a:rPr>
              <a:t>히트맵</a:t>
            </a:r>
            <a:r>
              <a:rPr lang="en-US" sz="30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Gmarket Sans Medium"/>
              </a:rPr>
              <a:t>제작</a:t>
            </a:r>
          </a:p>
          <a:p>
            <a:pPr lvl="0" algn="l">
              <a:lnSpc>
                <a:spcPct val="99600"/>
              </a:lnSpc>
            </a:pPr>
            <a:r>
              <a:rPr lang="ko-KR" sz="3000" b="0" i="0" u="none" strike="noStrike">
                <a:solidFill>
                  <a:srgbClr val="000000"/>
                </a:solidFill>
                <a:ea typeface="Gmarket Sans Medium"/>
              </a:rPr>
              <a:t>이승은</a:t>
            </a:r>
            <a:r>
              <a:rPr lang="en-US" sz="3000" b="0" i="0" u="none" strike="noStrike">
                <a:solidFill>
                  <a:srgbClr val="000000"/>
                </a:solidFill>
                <a:latin typeface="Gmarket Sans Medium"/>
              </a:rPr>
              <a:t> : </a:t>
            </a:r>
            <a:r>
              <a:rPr lang="ko-KR" sz="3000" b="0" i="0" u="none" strike="noStrike">
                <a:solidFill>
                  <a:srgbClr val="000000"/>
                </a:solidFill>
                <a:ea typeface="Gmarket Sans Medium"/>
              </a:rPr>
              <a:t>네트워크</a:t>
            </a:r>
            <a:r>
              <a:rPr lang="en-US" sz="30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Gmarket Sans Medium"/>
              </a:rPr>
              <a:t>분석</a:t>
            </a:r>
            <a:r>
              <a:rPr lang="en-US" sz="3000" b="0" i="0" u="none" strike="noStrike">
                <a:solidFill>
                  <a:srgbClr val="000000"/>
                </a:solidFill>
                <a:latin typeface="Gmarket Sans Medium"/>
              </a:rPr>
              <a:t>, WannaCry </a:t>
            </a:r>
            <a:r>
              <a:rPr lang="ko-KR" sz="3000" b="0" i="0" u="none" strike="noStrike">
                <a:solidFill>
                  <a:srgbClr val="000000"/>
                </a:solidFill>
                <a:ea typeface="Gmarket Sans Medium"/>
              </a:rPr>
              <a:t>플레이북</a:t>
            </a:r>
            <a:r>
              <a:rPr lang="en-US" sz="30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Gmarket Sans Medium"/>
              </a:rPr>
              <a:t>제작</a:t>
            </a:r>
          </a:p>
        </p:txBody>
      </p:sp>
      <p:pic>
        <p:nvPicPr>
          <p:cNvPr id="22" name="Picture 15">
            <a:extLst>
              <a:ext uri="{FF2B5EF4-FFF2-40B4-BE49-F238E27FC236}">
                <a16:creationId xmlns:a16="http://schemas.microsoft.com/office/drawing/2014/main" id="{9C09E2E1-E508-4D95-81DE-7CC778E40A3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897909" y="8496300"/>
            <a:ext cx="2817091" cy="100279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562100"/>
            <a:ext cx="176149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9652000"/>
            <a:ext cx="17614900" cy="254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2992100" y="9804400"/>
            <a:ext cx="42418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800" b="0" i="0" u="none" strike="noStrike">
                <a:solidFill>
                  <a:srgbClr val="000000"/>
                </a:solidFill>
                <a:latin typeface="LINE Seed Sans TH Regular"/>
              </a:rPr>
              <a:t>WANNASMILE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7284700" y="9817100"/>
            <a:ext cx="4826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800" b="0" i="0" u="none" strike="noStrike">
                <a:solidFill>
                  <a:srgbClr val="000000"/>
                </a:solidFill>
                <a:latin typeface="LINE Seed Sans TH Heavy"/>
              </a:rPr>
              <a:t>. 05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8" name="TextBox 8"/>
          <p:cNvSpPr txBox="1"/>
          <p:nvPr/>
        </p:nvSpPr>
        <p:spPr>
          <a:xfrm>
            <a:off x="6172200" y="1765300"/>
            <a:ext cx="6438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600" b="0" i="0" u="none" strike="noStrike">
                <a:solidFill>
                  <a:srgbClr val="000000">
                    <a:alpha val="70196"/>
                  </a:srgbClr>
                </a:solidFill>
                <a:latin typeface="Gmarket Sans Light"/>
              </a:rPr>
              <a:t>WannaCry </a:t>
            </a:r>
            <a:r>
              <a:rPr lang="ko-KR" sz="1600" b="0" i="0" u="none" strike="noStrike">
                <a:solidFill>
                  <a:srgbClr val="000000">
                    <a:alpha val="70196"/>
                  </a:srgbClr>
                </a:solidFill>
                <a:ea typeface="Gmarket Sans Light"/>
              </a:rPr>
              <a:t>랜섬웨어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207000" y="685800"/>
            <a:ext cx="83312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41500"/>
              </a:lnSpc>
            </a:pPr>
            <a:r>
              <a:rPr lang="ko-KR" sz="7000" b="0" i="0" u="none" strike="noStrike" spc="-200">
                <a:solidFill>
                  <a:srgbClr val="000000"/>
                </a:solidFill>
                <a:ea typeface="Gmarket Sans Bold"/>
              </a:rPr>
              <a:t>분석</a:t>
            </a:r>
            <a:r>
              <a:rPr lang="en-US" sz="7000" b="0" i="0" u="none" strike="noStrike" spc="-200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7000" b="0" i="0" u="none" strike="noStrike" spc="-200">
                <a:solidFill>
                  <a:srgbClr val="000000"/>
                </a:solidFill>
                <a:ea typeface="Gmarket Sans Bold"/>
              </a:rPr>
              <a:t>환경</a:t>
            </a:r>
            <a:r>
              <a:rPr lang="en-US" sz="7000" b="0" i="0" u="none" strike="noStrike" spc="-200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7000" b="0" i="0" u="none" strike="noStrike" spc="-200">
                <a:solidFill>
                  <a:srgbClr val="000000"/>
                </a:solidFill>
                <a:ea typeface="Gmarket Sans Bold"/>
              </a:rPr>
              <a:t>및</a:t>
            </a:r>
            <a:r>
              <a:rPr lang="en-US" sz="7000" b="0" i="0" u="none" strike="noStrike" spc="-200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7000" b="0" i="0" u="none" strike="noStrike" spc="-200">
                <a:solidFill>
                  <a:srgbClr val="000000"/>
                </a:solidFill>
                <a:ea typeface="Gmarket Sans Bold"/>
              </a:rPr>
              <a:t>도구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97500" y="0"/>
            <a:ext cx="190500" cy="1562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03600" y="0"/>
            <a:ext cx="2184400" cy="15621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0600" y="6921500"/>
            <a:ext cx="1739900" cy="17399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16300" y="6451600"/>
            <a:ext cx="1879600" cy="23114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026900" y="7023100"/>
            <a:ext cx="2603500" cy="13081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92800" y="7023100"/>
            <a:ext cx="1879600" cy="18796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883900" y="6972300"/>
            <a:ext cx="1346200" cy="13462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575800" y="3098800"/>
            <a:ext cx="3441700" cy="21463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351000" y="6972300"/>
            <a:ext cx="1371600" cy="13716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6065500" y="6946900"/>
            <a:ext cx="1422400" cy="14224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985000" y="3124200"/>
            <a:ext cx="2159000" cy="21590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144000" y="6959600"/>
            <a:ext cx="1371600" cy="13716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3360400" y="3098800"/>
            <a:ext cx="3949700" cy="21590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0" y="0"/>
            <a:ext cx="685800" cy="102870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14300" y="2108200"/>
            <a:ext cx="546100" cy="5461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8100" y="3314700"/>
            <a:ext cx="635000" cy="6350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8900" y="4699000"/>
            <a:ext cx="520700" cy="5207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52400" y="1828800"/>
            <a:ext cx="1104900" cy="9652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15900" y="2057400"/>
            <a:ext cx="546100" cy="5461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77800" y="889000"/>
            <a:ext cx="355600" cy="3556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3500" y="5969000"/>
            <a:ext cx="622300" cy="622300"/>
          </a:xfrm>
          <a:prstGeom prst="rect">
            <a:avLst/>
          </a:prstGeom>
        </p:spPr>
      </p:pic>
      <p:sp>
        <p:nvSpPr>
          <p:cNvPr id="31" name="TextBox 31"/>
          <p:cNvSpPr txBox="1"/>
          <p:nvPr/>
        </p:nvSpPr>
        <p:spPr>
          <a:xfrm>
            <a:off x="6464300" y="5600700"/>
            <a:ext cx="116078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500" b="0" i="0" u="none" strike="noStrike">
                <a:solidFill>
                  <a:srgbClr val="000000"/>
                </a:solidFill>
                <a:ea typeface="Gmarket Sans Medium"/>
              </a:rPr>
              <a:t>가상</a:t>
            </a:r>
            <a:r>
              <a:rPr lang="en-US" sz="25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Gmarket Sans Medium"/>
              </a:rPr>
              <a:t>환경</a:t>
            </a:r>
            <a:r>
              <a:rPr lang="en-US" sz="25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Gmarket Sans Medium"/>
              </a:rPr>
              <a:t>설정</a:t>
            </a:r>
            <a:r>
              <a:rPr lang="en-US" sz="2500" b="0" i="0" u="none" strike="noStrike">
                <a:solidFill>
                  <a:srgbClr val="000000"/>
                </a:solidFill>
                <a:latin typeface="Gmarket Sans Medium"/>
              </a:rPr>
              <a:t> : VMware Workstation Pro 16, Windows 10, Windows 7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800100" y="8801100"/>
            <a:ext cx="180594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400" b="0" i="0" u="none" strike="noStrike">
                <a:solidFill>
                  <a:srgbClr val="000000"/>
                </a:solidFill>
                <a:ea typeface="Gmarket Sans Medium"/>
              </a:rPr>
              <a:t>분석</a:t>
            </a:r>
            <a:r>
              <a:rPr lang="en-US" sz="24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Gmarket Sans Medium"/>
              </a:rPr>
              <a:t>도구</a:t>
            </a:r>
            <a:r>
              <a:rPr lang="en-US" sz="2400" b="0" i="0" u="none" strike="noStrike">
                <a:solidFill>
                  <a:srgbClr val="000000"/>
                </a:solidFill>
                <a:latin typeface="Gmarket Sans Medium"/>
              </a:rPr>
              <a:t> : </a:t>
            </a:r>
            <a:r>
              <a:rPr lang="en-US" sz="2400" b="0" i="0" u="none" strike="noStrike">
                <a:solidFill>
                  <a:srgbClr val="FC5230"/>
                </a:solidFill>
                <a:latin typeface="Gmarket Sans Medium"/>
              </a:rPr>
              <a:t>DIE, IDA Pro,</a:t>
            </a:r>
            <a:r>
              <a:rPr lang="en-US" sz="24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en-US" sz="2400" b="0" i="0" u="none" strike="noStrike">
                <a:solidFill>
                  <a:srgbClr val="FC5230"/>
                </a:solidFill>
                <a:latin typeface="Gmarket Sans Medium"/>
              </a:rPr>
              <a:t>Process monitor</a:t>
            </a:r>
            <a:r>
              <a:rPr lang="en-US" sz="2400" b="0" i="0" u="none" strike="noStrike">
                <a:solidFill>
                  <a:srgbClr val="000000"/>
                </a:solidFill>
                <a:latin typeface="Gmarket Sans Medium"/>
              </a:rPr>
              <a:t>, xdbg, Process explorer, Hash my files, Regshot, Resource hacker</a:t>
            </a:r>
          </a:p>
        </p:txBody>
      </p:sp>
      <p:graphicFrame>
        <p:nvGraphicFramePr>
          <p:cNvPr id="33" name="Table 33"/>
          <p:cNvGraphicFramePr>
            <a:graphicFrameLocks noGrp="1"/>
          </p:cNvGraphicFramePr>
          <p:nvPr/>
        </p:nvGraphicFramePr>
        <p:xfrm>
          <a:off x="939800" y="2667000"/>
          <a:ext cx="5080000" cy="2654300"/>
        </p:xfrm>
        <a:graphic>
          <a:graphicData uri="http://schemas.openxmlformats.org/drawingml/2006/table">
            <a:tbl>
              <a:tblPr/>
              <a:tblGrid>
                <a:gridCol w="254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4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9100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1500" b="0" i="0" u="none" strike="noStrike">
                          <a:solidFill>
                            <a:srgbClr val="000000"/>
                          </a:solidFill>
                          <a:ea typeface="Gmarket Sans Medium"/>
                        </a:rPr>
                        <a:t>파일</a:t>
                      </a:r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Gmarket Sans Medium"/>
                        </a:rPr>
                        <a:t> </a:t>
                      </a:r>
                      <a:r>
                        <a:rPr lang="ko-KR" sz="1500" b="0" i="0" u="none" strike="noStrike">
                          <a:solidFill>
                            <a:srgbClr val="000000"/>
                          </a:solidFill>
                          <a:ea typeface="Gmarket Sans Medium"/>
                        </a:rPr>
                        <a:t>이름</a:t>
                      </a:r>
                      <a:endParaRPr lang="en-US" sz="1100"/>
                    </a:p>
                  </a:txBody>
                  <a:tcPr marL="19050" marR="19050" marT="19050" marB="19050" anchor="ctr">
                    <a:lnL w="2057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057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057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057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Gmarket Sans Medium"/>
                        </a:rPr>
                        <a:t>mssecsvc.exe</a:t>
                      </a:r>
                      <a:endParaRPr lang="en-US" sz="1100"/>
                    </a:p>
                  </a:txBody>
                  <a:tcPr marL="19050" marR="19050" marT="19050" marB="19050" anchor="ctr">
                    <a:lnL w="2057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057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057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057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5500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Gmarket Sans Medium"/>
                        </a:rPr>
                        <a:t>MD5</a:t>
                      </a:r>
                      <a:endParaRPr lang="en-US" sz="1100"/>
                    </a:p>
                  </a:txBody>
                  <a:tcPr marL="19050" marR="19050" marT="19050" marB="19050" anchor="ctr">
                    <a:lnL w="2057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057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057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057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Gmarket Sans Medium"/>
                        </a:rPr>
                        <a:t>db349b97c37d22f5ea1d1841e3c89eb4</a:t>
                      </a:r>
                      <a:endParaRPr lang="en-US" sz="1100"/>
                    </a:p>
                  </a:txBody>
                  <a:tcPr marL="19050" marR="19050" marT="19050" marB="19050" anchor="ctr">
                    <a:lnL w="2057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057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057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057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09700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Gmarket Sans Medium"/>
                        </a:rPr>
                        <a:t>SHA25</a:t>
                      </a:r>
                      <a:endParaRPr lang="en-US" sz="1100"/>
                    </a:p>
                  </a:txBody>
                  <a:tcPr marL="19050" marR="19050" marT="19050" marB="19050" anchor="ctr">
                    <a:lnL w="2057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057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057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057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Gmarket Sans Medium"/>
                        </a:rPr>
                        <a:t>24d004a104d4d54034dbcffc2a4b19a11f39008a575aa614ea04703480b1022c</a:t>
                      </a:r>
                      <a:endParaRPr lang="en-US" sz="1100"/>
                    </a:p>
                  </a:txBody>
                  <a:tcPr marL="19050" marR="19050" marT="19050" marB="19050" anchor="ctr">
                    <a:lnL w="2057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057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057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057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34" name="Picture 34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 rot="-5400000">
            <a:off x="3975100" y="4051300"/>
            <a:ext cx="4470400" cy="38100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990600" y="6299200"/>
            <a:ext cx="16992600" cy="38100"/>
          </a:xfrm>
          <a:prstGeom prst="rect">
            <a:avLst/>
          </a:prstGeom>
        </p:spPr>
      </p:pic>
      <p:sp>
        <p:nvSpPr>
          <p:cNvPr id="36" name="TextBox 36"/>
          <p:cNvSpPr txBox="1"/>
          <p:nvPr/>
        </p:nvSpPr>
        <p:spPr>
          <a:xfrm>
            <a:off x="2895600" y="5600700"/>
            <a:ext cx="15113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500" b="0" i="0" u="none" strike="noStrike">
                <a:solidFill>
                  <a:srgbClr val="000000"/>
                </a:solidFill>
                <a:ea typeface="Gmarket Sans Medium"/>
              </a:rPr>
              <a:t>분석</a:t>
            </a:r>
            <a:r>
              <a:rPr lang="en-US" sz="25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Gmarket Sans Medium"/>
              </a:rPr>
              <a:t>샘플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562100"/>
            <a:ext cx="176149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9652000"/>
            <a:ext cx="17614900" cy="254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2992100" y="9804400"/>
            <a:ext cx="42418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800" b="0" i="0" u="none" strike="noStrike">
                <a:solidFill>
                  <a:srgbClr val="000000"/>
                </a:solidFill>
                <a:latin typeface="LINE Seed Sans TH Regular"/>
              </a:rPr>
              <a:t>WANNASMILE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7284700" y="9817100"/>
            <a:ext cx="4826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800" b="0" i="0" u="none" strike="noStrike">
                <a:solidFill>
                  <a:srgbClr val="000000"/>
                </a:solidFill>
                <a:latin typeface="LINE Seed Sans TH Heavy"/>
              </a:rPr>
              <a:t>. 06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8" name="TextBox 8"/>
          <p:cNvSpPr txBox="1"/>
          <p:nvPr/>
        </p:nvSpPr>
        <p:spPr>
          <a:xfrm>
            <a:off x="6172200" y="1765300"/>
            <a:ext cx="6438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600" b="0" i="0" u="none" strike="noStrike">
                <a:solidFill>
                  <a:srgbClr val="000000">
                    <a:alpha val="70196"/>
                  </a:srgbClr>
                </a:solidFill>
                <a:latin typeface="Gmarket Sans Light"/>
              </a:rPr>
              <a:t>WannaCry </a:t>
            </a:r>
            <a:r>
              <a:rPr lang="ko-KR" sz="1600" b="0" i="0" u="none" strike="noStrike">
                <a:solidFill>
                  <a:srgbClr val="000000">
                    <a:alpha val="70196"/>
                  </a:srgbClr>
                </a:solidFill>
                <a:ea typeface="Gmarket Sans Light"/>
              </a:rPr>
              <a:t>랜섬웨어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207000" y="685800"/>
            <a:ext cx="83312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41500"/>
              </a:lnSpc>
            </a:pPr>
            <a:r>
              <a:rPr lang="ko-KR" sz="7000" b="0" i="0" u="none" strike="noStrike" spc="-200">
                <a:solidFill>
                  <a:srgbClr val="000000"/>
                </a:solidFill>
                <a:ea typeface="Gmarket Sans Bold"/>
              </a:rPr>
              <a:t>공격</a:t>
            </a:r>
            <a:r>
              <a:rPr lang="en-US" sz="7000" b="0" i="0" u="none" strike="noStrike" spc="-200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7000" b="0" i="0" u="none" strike="noStrike" spc="-200">
                <a:solidFill>
                  <a:srgbClr val="000000"/>
                </a:solidFill>
                <a:ea typeface="Gmarket Sans Bold"/>
              </a:rPr>
              <a:t>흐름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97500" y="0"/>
            <a:ext cx="190500" cy="1562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03600" y="0"/>
            <a:ext cx="2184400" cy="15621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685800" cy="102870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300" y="2108200"/>
            <a:ext cx="546100" cy="5461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100" y="3314700"/>
            <a:ext cx="635000" cy="6350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900" y="4699000"/>
            <a:ext cx="520700" cy="5207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2400" y="1828800"/>
            <a:ext cx="1104900" cy="9652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15900" y="2057400"/>
            <a:ext cx="546100" cy="5461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7800" y="889000"/>
            <a:ext cx="355600" cy="3556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3500" y="5969000"/>
            <a:ext cx="622300" cy="6223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419600" y="2070100"/>
            <a:ext cx="13474700" cy="75819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-5340000">
            <a:off x="6362700" y="7696200"/>
            <a:ext cx="3911600" cy="381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73100" y="5651500"/>
            <a:ext cx="7556500" cy="38100"/>
          </a:xfrm>
          <a:prstGeom prst="rect">
            <a:avLst/>
          </a:prstGeom>
        </p:spPr>
      </p:pic>
      <p:sp>
        <p:nvSpPr>
          <p:cNvPr id="23" name="TextBox 23"/>
          <p:cNvSpPr txBox="1"/>
          <p:nvPr/>
        </p:nvSpPr>
        <p:spPr>
          <a:xfrm>
            <a:off x="952500" y="5829300"/>
            <a:ext cx="7353300" cy="3721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1900" b="1" i="0" u="none" strike="noStrike">
                <a:solidFill>
                  <a:srgbClr val="FD6F22"/>
                </a:solidFill>
                <a:latin typeface="Gmarket Sans Medium"/>
              </a:rPr>
              <a:t>SMB</a:t>
            </a:r>
            <a:r>
              <a:rPr lang="en-US" sz="1900" b="0" i="0" u="none" strike="noStrike">
                <a:solidFill>
                  <a:srgbClr val="FD6F22"/>
                </a:solidFill>
                <a:latin typeface="Gmarket Sans Medium"/>
              </a:rPr>
              <a:t> - </a:t>
            </a:r>
            <a:r>
              <a:rPr lang="ko-KR" sz="1900" b="0" i="0" u="none" strike="noStrike">
                <a:solidFill>
                  <a:srgbClr val="FD6F22"/>
                </a:solidFill>
                <a:ea typeface="Gmarket Sans Medium"/>
              </a:rPr>
              <a:t>파일</a:t>
            </a:r>
            <a:r>
              <a:rPr lang="en-US" sz="1900" b="0" i="0" u="none" strike="noStrike">
                <a:solidFill>
                  <a:srgbClr val="FD6F22"/>
                </a:solidFill>
                <a:latin typeface="Gmarket Sans Medium"/>
              </a:rPr>
              <a:t> </a:t>
            </a:r>
            <a:r>
              <a:rPr lang="ko-KR" sz="1900" b="0" i="0" u="none" strike="noStrike">
                <a:solidFill>
                  <a:srgbClr val="FD6F22"/>
                </a:solidFill>
                <a:ea typeface="Gmarket Sans Medium"/>
              </a:rPr>
              <a:t>공유</a:t>
            </a:r>
            <a:r>
              <a:rPr lang="en-US" sz="1900" b="0" i="0" u="none" strike="noStrike">
                <a:solidFill>
                  <a:srgbClr val="FD6F22"/>
                </a:solidFill>
                <a:latin typeface="Gmarket Sans Medium"/>
              </a:rPr>
              <a:t> </a:t>
            </a:r>
            <a:r>
              <a:rPr lang="ko-KR" sz="1900" b="0" i="0" u="none" strike="noStrike">
                <a:solidFill>
                  <a:srgbClr val="FD6F22"/>
                </a:solidFill>
                <a:ea typeface="Gmarket Sans Medium"/>
              </a:rPr>
              <a:t>등에</a:t>
            </a:r>
            <a:r>
              <a:rPr lang="en-US" sz="1900" b="0" i="0" u="none" strike="noStrike">
                <a:solidFill>
                  <a:srgbClr val="FD6F22"/>
                </a:solidFill>
                <a:latin typeface="Gmarket Sans Medium"/>
              </a:rPr>
              <a:t> </a:t>
            </a:r>
            <a:r>
              <a:rPr lang="ko-KR" sz="1900" b="0" i="0" u="none" strike="noStrike">
                <a:solidFill>
                  <a:srgbClr val="FD6F22"/>
                </a:solidFill>
                <a:ea typeface="Gmarket Sans Medium"/>
              </a:rPr>
              <a:t>사용되는</a:t>
            </a:r>
            <a:r>
              <a:rPr lang="en-US" sz="1900" b="0" i="0" u="none" strike="noStrike">
                <a:solidFill>
                  <a:srgbClr val="FD6F22"/>
                </a:solidFill>
                <a:latin typeface="Gmarket Sans Medium"/>
              </a:rPr>
              <a:t> </a:t>
            </a:r>
            <a:r>
              <a:rPr lang="ko-KR" sz="1900" b="0" i="0" u="none" strike="noStrike">
                <a:solidFill>
                  <a:srgbClr val="FD6F22"/>
                </a:solidFill>
                <a:ea typeface="Gmarket Sans Medium"/>
              </a:rPr>
              <a:t>네트워크</a:t>
            </a:r>
            <a:r>
              <a:rPr lang="en-US" sz="1900" b="0" i="0" u="none" strike="noStrike">
                <a:solidFill>
                  <a:srgbClr val="FD6F22"/>
                </a:solidFill>
                <a:latin typeface="Gmarket Sans Medium"/>
              </a:rPr>
              <a:t> </a:t>
            </a:r>
            <a:r>
              <a:rPr lang="ko-KR" sz="1900" b="0" i="0" u="none" strike="noStrike">
                <a:solidFill>
                  <a:srgbClr val="FD6F22"/>
                </a:solidFill>
                <a:ea typeface="Gmarket Sans Medium"/>
              </a:rPr>
              <a:t>프로토콜</a:t>
            </a:r>
          </a:p>
          <a:p>
            <a:pPr lvl="0" algn="ctr">
              <a:lnSpc>
                <a:spcPct val="116199"/>
              </a:lnSpc>
            </a:pPr>
            <a:r>
              <a:rPr lang="ko-KR" sz="1900" b="0" i="0" u="none" strike="noStrike">
                <a:solidFill>
                  <a:srgbClr val="FD6F22"/>
                </a:solidFill>
                <a:ea typeface="Gmarket Sans Medium"/>
              </a:rPr>
              <a:t>버퍼</a:t>
            </a:r>
            <a:r>
              <a:rPr lang="en-US" sz="1900" b="0" i="0" u="none" strike="noStrike">
                <a:solidFill>
                  <a:srgbClr val="FD6F22"/>
                </a:solidFill>
                <a:latin typeface="Gmarket Sans Medium"/>
              </a:rPr>
              <a:t> </a:t>
            </a:r>
            <a:r>
              <a:rPr lang="ko-KR" sz="1900" b="0" i="0" u="none" strike="noStrike">
                <a:solidFill>
                  <a:srgbClr val="FD6F22"/>
                </a:solidFill>
                <a:ea typeface="Gmarket Sans Medium"/>
              </a:rPr>
              <a:t>오버플로우</a:t>
            </a:r>
            <a:r>
              <a:rPr lang="en-US" sz="1900" b="0" i="0" u="none" strike="noStrike">
                <a:solidFill>
                  <a:srgbClr val="FD6F22"/>
                </a:solidFill>
                <a:latin typeface="Gmarket Sans Medium"/>
              </a:rPr>
              <a:t> </a:t>
            </a:r>
            <a:r>
              <a:rPr lang="ko-KR" sz="1900" b="0" i="0" u="none" strike="noStrike">
                <a:solidFill>
                  <a:srgbClr val="FD6F22"/>
                </a:solidFill>
                <a:ea typeface="Gmarket Sans Medium"/>
              </a:rPr>
              <a:t>취약점</a:t>
            </a:r>
            <a:r>
              <a:rPr lang="en-US" sz="1900" b="0" i="0" u="none" strike="noStrike">
                <a:solidFill>
                  <a:srgbClr val="FD6F22"/>
                </a:solidFill>
                <a:latin typeface="Gmarket Sans Medium"/>
              </a:rPr>
              <a:t>(CVE-2017-0144)</a:t>
            </a:r>
            <a:r>
              <a:rPr lang="ko-KR" sz="1900" b="0" i="0" u="none" strike="noStrike">
                <a:solidFill>
                  <a:srgbClr val="FD6F22"/>
                </a:solidFill>
                <a:ea typeface="Gmarket Sans Medium"/>
              </a:rPr>
              <a:t>이</a:t>
            </a:r>
            <a:r>
              <a:rPr lang="en-US" sz="1900" b="0" i="0" u="none" strike="noStrike">
                <a:solidFill>
                  <a:srgbClr val="FD6F22"/>
                </a:solidFill>
                <a:latin typeface="Gmarket Sans Medium"/>
              </a:rPr>
              <a:t> </a:t>
            </a:r>
            <a:r>
              <a:rPr lang="ko-KR" sz="1900" b="0" i="0" u="none" strike="noStrike">
                <a:solidFill>
                  <a:srgbClr val="FD6F22"/>
                </a:solidFill>
                <a:ea typeface="Gmarket Sans Medium"/>
              </a:rPr>
              <a:t>존재</a:t>
            </a:r>
          </a:p>
          <a:p>
            <a:pPr lvl="0" algn="ctr">
              <a:lnSpc>
                <a:spcPct val="116199"/>
              </a:lnSpc>
            </a:pPr>
            <a:endParaRPr lang="ko-KR" sz="1900" b="0" i="0" u="none" strike="noStrike">
              <a:solidFill>
                <a:srgbClr val="FD6F22"/>
              </a:solidFill>
              <a:ea typeface="Gmarket Sans Medium"/>
            </a:endParaRPr>
          </a:p>
          <a:p>
            <a:pPr lvl="0" algn="ctr">
              <a:lnSpc>
                <a:spcPct val="116199"/>
              </a:lnSpc>
            </a:pPr>
            <a:r>
              <a:rPr lang="ko-KR" sz="1900" b="1" i="0" u="none" strike="noStrike">
                <a:solidFill>
                  <a:srgbClr val="FD6F22"/>
                </a:solidFill>
                <a:ea typeface="Gmarket Sans Medium"/>
              </a:rPr>
              <a:t>이터널블루</a:t>
            </a:r>
            <a:r>
              <a:rPr lang="en-US" sz="1900" b="1" i="0" u="none" strike="noStrike">
                <a:solidFill>
                  <a:srgbClr val="FD6F22"/>
                </a:solidFill>
                <a:latin typeface="Gmarket Sans Medium"/>
              </a:rPr>
              <a:t> </a:t>
            </a:r>
            <a:r>
              <a:rPr lang="en-US" sz="1900" b="0" i="0" u="none" strike="noStrike">
                <a:solidFill>
                  <a:srgbClr val="FD6F22"/>
                </a:solidFill>
                <a:latin typeface="Gmarket Sans Medium"/>
              </a:rPr>
              <a:t>-</a:t>
            </a:r>
            <a:r>
              <a:rPr lang="ko-KR" sz="1900" b="0" i="0" u="none" strike="noStrike">
                <a:solidFill>
                  <a:srgbClr val="FD6F22"/>
                </a:solidFill>
                <a:ea typeface="Gmarket Sans Medium"/>
              </a:rPr>
              <a:t>악의적인</a:t>
            </a:r>
            <a:r>
              <a:rPr lang="en-US" sz="1900" b="0" i="0" u="none" strike="noStrike">
                <a:solidFill>
                  <a:srgbClr val="FD6F22"/>
                </a:solidFill>
                <a:latin typeface="Gmarket Sans Medium"/>
              </a:rPr>
              <a:t> </a:t>
            </a:r>
            <a:r>
              <a:rPr lang="ko-KR" sz="1900" b="0" i="0" u="none" strike="noStrike">
                <a:solidFill>
                  <a:srgbClr val="FD6F22"/>
                </a:solidFill>
                <a:ea typeface="Gmarket Sans Medium"/>
              </a:rPr>
              <a:t>패킷으로</a:t>
            </a:r>
            <a:r>
              <a:rPr lang="en-US" sz="1900" b="0" i="0" u="none" strike="noStrike">
                <a:solidFill>
                  <a:srgbClr val="FD6F22"/>
                </a:solidFill>
                <a:latin typeface="Gmarket Sans Medium"/>
              </a:rPr>
              <a:t> </a:t>
            </a:r>
            <a:r>
              <a:rPr lang="ko-KR" sz="1900" b="0" i="0" u="none" strike="noStrike">
                <a:solidFill>
                  <a:srgbClr val="FD6F22"/>
                </a:solidFill>
                <a:ea typeface="Gmarket Sans Medium"/>
              </a:rPr>
              <a:t>원격</a:t>
            </a:r>
            <a:r>
              <a:rPr lang="en-US" sz="1900" b="0" i="0" u="none" strike="noStrike">
                <a:solidFill>
                  <a:srgbClr val="FD6F22"/>
                </a:solidFill>
                <a:latin typeface="Gmarket Sans Medium"/>
              </a:rPr>
              <a:t> </a:t>
            </a:r>
            <a:r>
              <a:rPr lang="ko-KR" sz="1900" b="0" i="0" u="none" strike="noStrike">
                <a:solidFill>
                  <a:srgbClr val="FD6F22"/>
                </a:solidFill>
                <a:ea typeface="Gmarket Sans Medium"/>
              </a:rPr>
              <a:t>관리자</a:t>
            </a:r>
            <a:r>
              <a:rPr lang="en-US" sz="1900" b="0" i="0" u="none" strike="noStrike">
                <a:solidFill>
                  <a:srgbClr val="FD6F22"/>
                </a:solidFill>
                <a:latin typeface="Gmarket Sans Medium"/>
              </a:rPr>
              <a:t> </a:t>
            </a:r>
            <a:r>
              <a:rPr lang="ko-KR" sz="1900" b="0" i="0" u="none" strike="noStrike">
                <a:solidFill>
                  <a:srgbClr val="FD6F22"/>
                </a:solidFill>
                <a:ea typeface="Gmarket Sans Medium"/>
              </a:rPr>
              <a:t>권한을</a:t>
            </a:r>
            <a:r>
              <a:rPr lang="en-US" sz="1900" b="0" i="0" u="none" strike="noStrike">
                <a:solidFill>
                  <a:srgbClr val="FD6F22"/>
                </a:solidFill>
                <a:latin typeface="Gmarket Sans Medium"/>
              </a:rPr>
              <a:t> </a:t>
            </a:r>
            <a:r>
              <a:rPr lang="ko-KR" sz="1900" b="0" i="0" u="none" strike="noStrike">
                <a:solidFill>
                  <a:srgbClr val="FD6F22"/>
                </a:solidFill>
                <a:ea typeface="Gmarket Sans Medium"/>
              </a:rPr>
              <a:t>획득</a:t>
            </a:r>
            <a:r>
              <a:rPr lang="en-US" sz="1900" b="0" i="0" u="none" strike="noStrike">
                <a:solidFill>
                  <a:srgbClr val="FD6F22"/>
                </a:solidFill>
                <a:latin typeface="Gmarket Sans Medium"/>
              </a:rPr>
              <a:t>(</a:t>
            </a:r>
            <a:r>
              <a:rPr lang="ko-KR" sz="1900" b="0" i="0" u="none" strike="noStrike">
                <a:solidFill>
                  <a:srgbClr val="FD6F22"/>
                </a:solidFill>
                <a:ea typeface="Gmarket Sans Medium"/>
              </a:rPr>
              <a:t>익스플로잇</a:t>
            </a:r>
            <a:r>
              <a:rPr lang="en-US" sz="1900" b="0" i="0" u="none" strike="noStrike">
                <a:solidFill>
                  <a:srgbClr val="FD6F22"/>
                </a:solidFill>
                <a:latin typeface="Gmarket Sans Medium"/>
              </a:rPr>
              <a:t>)</a:t>
            </a:r>
          </a:p>
          <a:p>
            <a:pPr lvl="0" algn="ctr">
              <a:lnSpc>
                <a:spcPct val="116199"/>
              </a:lnSpc>
            </a:pPr>
            <a:r>
              <a:rPr lang="ko-KR" sz="1900" b="0" i="0" u="none" strike="noStrike">
                <a:solidFill>
                  <a:srgbClr val="FD6F22"/>
                </a:solidFill>
                <a:ea typeface="Gmarket Sans Medium"/>
              </a:rPr>
              <a:t>미국</a:t>
            </a:r>
            <a:r>
              <a:rPr lang="en-US" sz="1900" b="0" i="0" u="none" strike="noStrike">
                <a:solidFill>
                  <a:srgbClr val="FD6F22"/>
                </a:solidFill>
                <a:latin typeface="Gmarket Sans Medium"/>
              </a:rPr>
              <a:t> NSA(</a:t>
            </a:r>
            <a:r>
              <a:rPr lang="ko-KR" sz="1900" b="0" i="0" u="none" strike="noStrike">
                <a:solidFill>
                  <a:srgbClr val="FD6F22"/>
                </a:solidFill>
                <a:ea typeface="Gmarket Sans Medium"/>
              </a:rPr>
              <a:t>국가안보국</a:t>
            </a:r>
            <a:r>
              <a:rPr lang="en-US" sz="1900" b="0" i="0" u="none" strike="noStrike">
                <a:solidFill>
                  <a:srgbClr val="FD6F22"/>
                </a:solidFill>
                <a:latin typeface="Gmarket Sans Medium"/>
              </a:rPr>
              <a:t>)</a:t>
            </a:r>
            <a:r>
              <a:rPr lang="ko-KR" sz="1900" b="0" i="0" u="none" strike="noStrike">
                <a:solidFill>
                  <a:srgbClr val="FD6F22"/>
                </a:solidFill>
                <a:ea typeface="Gmarket Sans Medium"/>
              </a:rPr>
              <a:t>가</a:t>
            </a:r>
            <a:r>
              <a:rPr lang="en-US" sz="1900" b="0" i="0" u="none" strike="noStrike">
                <a:solidFill>
                  <a:srgbClr val="FD6F22"/>
                </a:solidFill>
                <a:latin typeface="Gmarket Sans Medium"/>
              </a:rPr>
              <a:t> </a:t>
            </a:r>
            <a:r>
              <a:rPr lang="ko-KR" sz="1900" b="0" i="0" u="none" strike="noStrike">
                <a:solidFill>
                  <a:srgbClr val="FD6F22"/>
                </a:solidFill>
                <a:ea typeface="Gmarket Sans Medium"/>
              </a:rPr>
              <a:t>만든</a:t>
            </a:r>
            <a:r>
              <a:rPr lang="en-US" sz="1900" b="0" i="0" u="none" strike="noStrike">
                <a:solidFill>
                  <a:srgbClr val="FD6F22"/>
                </a:solidFill>
                <a:latin typeface="Gmarket Sans Medium"/>
              </a:rPr>
              <a:t> </a:t>
            </a:r>
            <a:r>
              <a:rPr lang="ko-KR" sz="1900" b="0" i="0" u="none" strike="noStrike">
                <a:solidFill>
                  <a:srgbClr val="FD6F22"/>
                </a:solidFill>
                <a:ea typeface="Gmarket Sans Medium"/>
              </a:rPr>
              <a:t>익스플로잇</a:t>
            </a:r>
            <a:r>
              <a:rPr lang="en-US" sz="1900" b="0" i="0" u="none" strike="noStrike">
                <a:solidFill>
                  <a:srgbClr val="FD6F22"/>
                </a:solidFill>
                <a:latin typeface="Gmarket Sans Medium"/>
              </a:rPr>
              <a:t> </a:t>
            </a:r>
            <a:r>
              <a:rPr lang="ko-KR" sz="1900" b="0" i="0" u="none" strike="noStrike">
                <a:solidFill>
                  <a:srgbClr val="FD6F22"/>
                </a:solidFill>
                <a:ea typeface="Gmarket Sans Medium"/>
              </a:rPr>
              <a:t>도구</a:t>
            </a:r>
          </a:p>
          <a:p>
            <a:pPr lvl="0" algn="ctr">
              <a:lnSpc>
                <a:spcPct val="116199"/>
              </a:lnSpc>
            </a:pPr>
            <a:endParaRPr lang="ko-KR" sz="1900" b="0" i="0" u="none" strike="noStrike">
              <a:solidFill>
                <a:srgbClr val="FD6F22"/>
              </a:solidFill>
              <a:ea typeface="Gmarket Sans Medium"/>
            </a:endParaRPr>
          </a:p>
          <a:p>
            <a:pPr lvl="0" algn="ctr">
              <a:lnSpc>
                <a:spcPct val="116199"/>
              </a:lnSpc>
            </a:pPr>
            <a:r>
              <a:rPr lang="ko-KR" sz="1900" b="1" i="0" u="none" strike="noStrike">
                <a:solidFill>
                  <a:srgbClr val="FD6F22"/>
                </a:solidFill>
                <a:ea typeface="Gmarket Sans Medium"/>
              </a:rPr>
              <a:t>더블</a:t>
            </a:r>
            <a:r>
              <a:rPr lang="en-US" sz="1900" b="1" i="0" u="none" strike="noStrike">
                <a:solidFill>
                  <a:srgbClr val="FD6F22"/>
                </a:solidFill>
                <a:latin typeface="Gmarket Sans Medium"/>
              </a:rPr>
              <a:t> </a:t>
            </a:r>
            <a:r>
              <a:rPr lang="ko-KR" sz="1900" b="1" i="0" u="none" strike="noStrike">
                <a:solidFill>
                  <a:srgbClr val="FD6F22"/>
                </a:solidFill>
                <a:ea typeface="Gmarket Sans Medium"/>
              </a:rPr>
              <a:t>펄사</a:t>
            </a:r>
            <a:r>
              <a:rPr lang="en-US" sz="1900" b="0" i="0" u="none" strike="noStrike">
                <a:solidFill>
                  <a:srgbClr val="FD6F22"/>
                </a:solidFill>
                <a:latin typeface="Gmarket Sans Medium"/>
              </a:rPr>
              <a:t> - </a:t>
            </a:r>
            <a:r>
              <a:rPr lang="ko-KR" sz="1900" b="0" i="0" u="none" strike="noStrike">
                <a:solidFill>
                  <a:srgbClr val="FD6F22"/>
                </a:solidFill>
                <a:ea typeface="Gmarket Sans Medium"/>
              </a:rPr>
              <a:t>이터널블루로</a:t>
            </a:r>
            <a:r>
              <a:rPr lang="en-US" sz="1900" b="0" i="0" u="none" strike="noStrike">
                <a:solidFill>
                  <a:srgbClr val="FD6F22"/>
                </a:solidFill>
                <a:latin typeface="Gmarket Sans Medium"/>
              </a:rPr>
              <a:t> </a:t>
            </a:r>
            <a:r>
              <a:rPr lang="ko-KR" sz="1900" b="0" i="0" u="none" strike="noStrike">
                <a:solidFill>
                  <a:srgbClr val="FD6F22"/>
                </a:solidFill>
                <a:ea typeface="Gmarket Sans Medium"/>
              </a:rPr>
              <a:t>시스템</a:t>
            </a:r>
            <a:r>
              <a:rPr lang="en-US" sz="1900" b="0" i="0" u="none" strike="noStrike">
                <a:solidFill>
                  <a:srgbClr val="FD6F22"/>
                </a:solidFill>
                <a:latin typeface="Gmarket Sans Medium"/>
              </a:rPr>
              <a:t> </a:t>
            </a:r>
            <a:r>
              <a:rPr lang="ko-KR" sz="1900" b="0" i="0" u="none" strike="noStrike">
                <a:solidFill>
                  <a:srgbClr val="FD6F22"/>
                </a:solidFill>
                <a:ea typeface="Gmarket Sans Medium"/>
              </a:rPr>
              <a:t>침투</a:t>
            </a:r>
            <a:r>
              <a:rPr lang="en-US" sz="1900" b="0" i="0" u="none" strike="noStrike">
                <a:solidFill>
                  <a:srgbClr val="FD6F22"/>
                </a:solidFill>
                <a:latin typeface="Gmarket Sans Medium"/>
              </a:rPr>
              <a:t> </a:t>
            </a:r>
            <a:r>
              <a:rPr lang="ko-KR" sz="1900" b="0" i="0" u="none" strike="noStrike">
                <a:solidFill>
                  <a:srgbClr val="FD6F22"/>
                </a:solidFill>
                <a:ea typeface="Gmarket Sans Medium"/>
              </a:rPr>
              <a:t>후</a:t>
            </a:r>
            <a:r>
              <a:rPr lang="en-US" sz="1900" b="0" i="0" u="none" strike="noStrike">
                <a:solidFill>
                  <a:srgbClr val="FD6F22"/>
                </a:solidFill>
                <a:latin typeface="Gmarket Sans Medium"/>
              </a:rPr>
              <a:t> </a:t>
            </a:r>
            <a:r>
              <a:rPr lang="ko-KR" sz="1900" b="0" i="0" u="none" strike="noStrike">
                <a:solidFill>
                  <a:srgbClr val="FD6F22"/>
                </a:solidFill>
                <a:ea typeface="Gmarket Sans Medium"/>
              </a:rPr>
              <a:t>해커가</a:t>
            </a:r>
            <a:r>
              <a:rPr lang="en-US" sz="1900" b="0" i="0" u="none" strike="noStrike">
                <a:solidFill>
                  <a:srgbClr val="FD6F22"/>
                </a:solidFill>
                <a:latin typeface="Gmarket Sans Medium"/>
              </a:rPr>
              <a:t> </a:t>
            </a:r>
            <a:r>
              <a:rPr lang="ko-KR" sz="1900" b="0" i="0" u="none" strike="noStrike">
                <a:solidFill>
                  <a:srgbClr val="FD6F22"/>
                </a:solidFill>
                <a:ea typeface="Gmarket Sans Medium"/>
              </a:rPr>
              <a:t>설치하는</a:t>
            </a:r>
            <a:r>
              <a:rPr lang="en-US" sz="1900" b="0" i="0" u="none" strike="noStrike">
                <a:solidFill>
                  <a:srgbClr val="FD6F22"/>
                </a:solidFill>
                <a:latin typeface="Gmarket Sans Medium"/>
              </a:rPr>
              <a:t> </a:t>
            </a:r>
            <a:r>
              <a:rPr lang="ko-KR" sz="1900" b="0" i="0" u="none" strike="noStrike">
                <a:solidFill>
                  <a:srgbClr val="FD6F22"/>
                </a:solidFill>
                <a:ea typeface="Gmarket Sans Medium"/>
              </a:rPr>
              <a:t>백도어</a:t>
            </a:r>
          </a:p>
          <a:p>
            <a:pPr lvl="0" algn="ctr">
              <a:lnSpc>
                <a:spcPct val="116199"/>
              </a:lnSpc>
            </a:pPr>
            <a:r>
              <a:rPr lang="ko-KR" sz="1900" b="0" i="0" u="none" strike="noStrike">
                <a:solidFill>
                  <a:srgbClr val="FD6F22"/>
                </a:solidFill>
                <a:ea typeface="Gmarket Sans Medium"/>
              </a:rPr>
              <a:t>시스템</a:t>
            </a:r>
            <a:r>
              <a:rPr lang="en-US" sz="1900" b="0" i="0" u="none" strike="noStrike">
                <a:solidFill>
                  <a:srgbClr val="FD6F22"/>
                </a:solidFill>
                <a:latin typeface="Gmarket Sans Medium"/>
              </a:rPr>
              <a:t> </a:t>
            </a:r>
            <a:r>
              <a:rPr lang="ko-KR" sz="1900" b="0" i="0" u="none" strike="noStrike">
                <a:solidFill>
                  <a:srgbClr val="FD6F22"/>
                </a:solidFill>
                <a:ea typeface="Gmarket Sans Medium"/>
              </a:rPr>
              <a:t>메모리에</a:t>
            </a:r>
            <a:r>
              <a:rPr lang="en-US" sz="1900" b="0" i="0" u="none" strike="noStrike">
                <a:solidFill>
                  <a:srgbClr val="FD6F22"/>
                </a:solidFill>
                <a:latin typeface="Gmarket Sans Medium"/>
              </a:rPr>
              <a:t> </a:t>
            </a:r>
            <a:r>
              <a:rPr lang="ko-KR" sz="1900" b="0" i="0" u="none" strike="noStrike">
                <a:solidFill>
                  <a:srgbClr val="FD6F22"/>
                </a:solidFill>
                <a:ea typeface="Gmarket Sans Medium"/>
              </a:rPr>
              <a:t>몰래</a:t>
            </a:r>
            <a:r>
              <a:rPr lang="en-US" sz="1900" b="0" i="0" u="none" strike="noStrike">
                <a:solidFill>
                  <a:srgbClr val="FD6F22"/>
                </a:solidFill>
                <a:latin typeface="Gmarket Sans Medium"/>
              </a:rPr>
              <a:t> </a:t>
            </a:r>
            <a:r>
              <a:rPr lang="ko-KR" sz="1900" b="0" i="0" u="none" strike="noStrike">
                <a:solidFill>
                  <a:srgbClr val="FD6F22"/>
                </a:solidFill>
                <a:ea typeface="Gmarket Sans Medium"/>
              </a:rPr>
              <a:t>심어져서</a:t>
            </a:r>
            <a:r>
              <a:rPr lang="en-US" sz="1900" b="0" i="0" u="none" strike="noStrike">
                <a:solidFill>
                  <a:srgbClr val="FD6F22"/>
                </a:solidFill>
                <a:latin typeface="Gmarket Sans Medium"/>
              </a:rPr>
              <a:t> WannaCry</a:t>
            </a:r>
            <a:r>
              <a:rPr lang="ko-KR" sz="1900" b="0" i="0" u="none" strike="noStrike">
                <a:solidFill>
                  <a:srgbClr val="FD6F22"/>
                </a:solidFill>
                <a:ea typeface="Gmarket Sans Medium"/>
              </a:rPr>
              <a:t>를</a:t>
            </a:r>
            <a:r>
              <a:rPr lang="en-US" sz="1900" b="0" i="0" u="none" strike="noStrike">
                <a:solidFill>
                  <a:srgbClr val="FD6F22"/>
                </a:solidFill>
                <a:latin typeface="Gmarket Sans Medium"/>
              </a:rPr>
              <a:t> </a:t>
            </a:r>
            <a:r>
              <a:rPr lang="ko-KR" sz="1900" b="0" i="0" u="none" strike="noStrike">
                <a:solidFill>
                  <a:srgbClr val="FD6F22"/>
                </a:solidFill>
                <a:ea typeface="Gmarket Sans Medium"/>
              </a:rPr>
              <a:t>주입하는</a:t>
            </a:r>
            <a:r>
              <a:rPr lang="en-US" sz="1900" b="0" i="0" u="none" strike="noStrike">
                <a:solidFill>
                  <a:srgbClr val="FD6F22"/>
                </a:solidFill>
                <a:latin typeface="Gmarket Sans Medium"/>
              </a:rPr>
              <a:t> </a:t>
            </a:r>
            <a:r>
              <a:rPr lang="ko-KR" sz="1900" b="0" i="0" u="none" strike="noStrike">
                <a:solidFill>
                  <a:srgbClr val="FD6F22"/>
                </a:solidFill>
                <a:ea typeface="Gmarket Sans Medium"/>
              </a:rPr>
              <a:t>데</a:t>
            </a:r>
            <a:r>
              <a:rPr lang="en-US" sz="1900" b="0" i="0" u="none" strike="noStrike">
                <a:solidFill>
                  <a:srgbClr val="FD6F22"/>
                </a:solidFill>
                <a:latin typeface="Gmarket Sans Medium"/>
              </a:rPr>
              <a:t> </a:t>
            </a:r>
            <a:r>
              <a:rPr lang="ko-KR" sz="1900" b="0" i="0" u="none" strike="noStrike">
                <a:solidFill>
                  <a:srgbClr val="FD6F22"/>
                </a:solidFill>
                <a:ea typeface="Gmarket Sans Medium"/>
              </a:rPr>
              <a:t>사용</a:t>
            </a:r>
          </a:p>
          <a:p>
            <a:pPr lvl="0" algn="ctr">
              <a:lnSpc>
                <a:spcPct val="116199"/>
              </a:lnSpc>
            </a:pPr>
            <a:endParaRPr lang="ko-KR" sz="1900" b="0" i="0" u="none" strike="noStrike">
              <a:solidFill>
                <a:srgbClr val="FD6F22"/>
              </a:solidFill>
              <a:ea typeface="Gmarket Sans Medium"/>
            </a:endParaRPr>
          </a:p>
          <a:p>
            <a:pPr lvl="0" algn="ctr">
              <a:lnSpc>
                <a:spcPct val="116199"/>
              </a:lnSpc>
            </a:pPr>
            <a:r>
              <a:rPr lang="ko-KR" sz="1900" b="0" i="0" u="none" strike="noStrike">
                <a:solidFill>
                  <a:srgbClr val="FD6F22"/>
                </a:solidFill>
                <a:ea typeface="Gmarket Sans Medium"/>
              </a:rPr>
              <a:t>마이크로소프트는</a:t>
            </a:r>
            <a:r>
              <a:rPr lang="en-US" sz="1900" b="0" i="0" u="none" strike="noStrike">
                <a:solidFill>
                  <a:srgbClr val="FD6F22"/>
                </a:solidFill>
                <a:latin typeface="Gmarket Sans Medium"/>
              </a:rPr>
              <a:t> </a:t>
            </a:r>
            <a:r>
              <a:rPr lang="ko-KR" sz="1900" b="0" i="0" u="none" strike="noStrike">
                <a:solidFill>
                  <a:srgbClr val="FD6F22"/>
                </a:solidFill>
                <a:ea typeface="Gmarket Sans Medium"/>
              </a:rPr>
              <a:t>이터널블루</a:t>
            </a:r>
            <a:r>
              <a:rPr lang="en-US" sz="1900" b="0" i="0" u="none" strike="noStrike">
                <a:solidFill>
                  <a:srgbClr val="FD6F22"/>
                </a:solidFill>
                <a:latin typeface="Gmarket Sans Medium"/>
              </a:rPr>
              <a:t> </a:t>
            </a:r>
            <a:r>
              <a:rPr lang="ko-KR" sz="1900" b="0" i="0" u="none" strike="noStrike">
                <a:solidFill>
                  <a:srgbClr val="FD6F22"/>
                </a:solidFill>
                <a:ea typeface="Gmarket Sans Medium"/>
              </a:rPr>
              <a:t>취약점을</a:t>
            </a:r>
            <a:r>
              <a:rPr lang="en-US" sz="1900" b="0" i="0" u="none" strike="noStrike">
                <a:solidFill>
                  <a:srgbClr val="FD6F22"/>
                </a:solidFill>
                <a:latin typeface="Gmarket Sans Medium"/>
              </a:rPr>
              <a:t> 2017</a:t>
            </a:r>
            <a:r>
              <a:rPr lang="ko-KR" sz="1900" b="0" i="0" u="none" strike="noStrike">
                <a:solidFill>
                  <a:srgbClr val="FD6F22"/>
                </a:solidFill>
                <a:ea typeface="Gmarket Sans Medium"/>
              </a:rPr>
              <a:t>년</a:t>
            </a:r>
            <a:r>
              <a:rPr lang="en-US" sz="1900" b="0" i="0" u="none" strike="noStrike">
                <a:solidFill>
                  <a:srgbClr val="FD6F22"/>
                </a:solidFill>
                <a:latin typeface="Gmarket Sans Medium"/>
              </a:rPr>
              <a:t> 3</a:t>
            </a:r>
            <a:r>
              <a:rPr lang="ko-KR" sz="1900" b="0" i="0" u="none" strike="noStrike">
                <a:solidFill>
                  <a:srgbClr val="FD6F22"/>
                </a:solidFill>
                <a:ea typeface="Gmarket Sans Medium"/>
              </a:rPr>
              <a:t>월에</a:t>
            </a:r>
            <a:r>
              <a:rPr lang="en-US" sz="1900" b="0" i="0" u="none" strike="noStrike">
                <a:solidFill>
                  <a:srgbClr val="FD6F22"/>
                </a:solidFill>
                <a:latin typeface="Gmarket Sans Medium"/>
              </a:rPr>
              <a:t> </a:t>
            </a:r>
            <a:r>
              <a:rPr lang="ko-KR" sz="1900" b="0" i="0" u="none" strike="noStrike">
                <a:solidFill>
                  <a:srgbClr val="FD6F22"/>
                </a:solidFill>
                <a:ea typeface="Gmarket Sans Medium"/>
              </a:rPr>
              <a:t>패치</a:t>
            </a:r>
          </a:p>
          <a:p>
            <a:pPr lvl="0" algn="ctr">
              <a:lnSpc>
                <a:spcPct val="116199"/>
              </a:lnSpc>
            </a:pPr>
            <a:r>
              <a:rPr lang="ko-KR" sz="1900" b="0" i="0" u="none" strike="noStrike">
                <a:solidFill>
                  <a:srgbClr val="FD6F22"/>
                </a:solidFill>
                <a:ea typeface="Gmarket Sans Medium"/>
              </a:rPr>
              <a:t>하지만</a:t>
            </a:r>
            <a:r>
              <a:rPr lang="en-US" sz="1900" b="0" i="0" u="none" strike="noStrike">
                <a:solidFill>
                  <a:srgbClr val="FD6F22"/>
                </a:solidFill>
                <a:latin typeface="Gmarket Sans Medium"/>
              </a:rPr>
              <a:t> </a:t>
            </a:r>
            <a:r>
              <a:rPr lang="ko-KR" sz="1900" b="0" i="0" u="none" strike="noStrike">
                <a:solidFill>
                  <a:srgbClr val="FD6F22"/>
                </a:solidFill>
                <a:ea typeface="Gmarket Sans Medium"/>
              </a:rPr>
              <a:t>많은</a:t>
            </a:r>
            <a:r>
              <a:rPr lang="en-US" sz="1900" b="0" i="0" u="none" strike="noStrike">
                <a:solidFill>
                  <a:srgbClr val="FD6F22"/>
                </a:solidFill>
                <a:latin typeface="Gmarket Sans Medium"/>
              </a:rPr>
              <a:t> </a:t>
            </a:r>
            <a:r>
              <a:rPr lang="ko-KR" sz="1900" b="0" i="0" u="none" strike="noStrike">
                <a:solidFill>
                  <a:srgbClr val="FD6F22"/>
                </a:solidFill>
                <a:ea typeface="Gmarket Sans Medium"/>
              </a:rPr>
              <a:t>기업과</a:t>
            </a:r>
            <a:r>
              <a:rPr lang="en-US" sz="1900" b="0" i="0" u="none" strike="noStrike">
                <a:solidFill>
                  <a:srgbClr val="FD6F22"/>
                </a:solidFill>
                <a:latin typeface="Gmarket Sans Medium"/>
              </a:rPr>
              <a:t> </a:t>
            </a:r>
            <a:r>
              <a:rPr lang="ko-KR" sz="1900" b="0" i="0" u="none" strike="noStrike">
                <a:solidFill>
                  <a:srgbClr val="FD6F22"/>
                </a:solidFill>
                <a:ea typeface="Gmarket Sans Medium"/>
              </a:rPr>
              <a:t>개인이</a:t>
            </a:r>
            <a:r>
              <a:rPr lang="en-US" sz="1900" b="0" i="0" u="none" strike="noStrike">
                <a:solidFill>
                  <a:srgbClr val="FD6F22"/>
                </a:solidFill>
                <a:latin typeface="Gmarket Sans Medium"/>
              </a:rPr>
              <a:t> </a:t>
            </a:r>
            <a:r>
              <a:rPr lang="ko-KR" sz="1900" b="0" i="0" u="none" strike="noStrike">
                <a:solidFill>
                  <a:srgbClr val="FD6F22"/>
                </a:solidFill>
                <a:ea typeface="Gmarket Sans Medium"/>
              </a:rPr>
              <a:t>업데이트를</a:t>
            </a:r>
            <a:r>
              <a:rPr lang="en-US" sz="1900" b="0" i="0" u="none" strike="noStrike">
                <a:solidFill>
                  <a:srgbClr val="FD6F22"/>
                </a:solidFill>
                <a:latin typeface="Gmarket Sans Medium"/>
              </a:rPr>
              <a:t> </a:t>
            </a:r>
            <a:r>
              <a:rPr lang="ko-KR" sz="1900" b="0" i="0" u="none" strike="noStrike">
                <a:solidFill>
                  <a:srgbClr val="FD6F22"/>
                </a:solidFill>
                <a:ea typeface="Gmarket Sans Medium"/>
              </a:rPr>
              <a:t>하지</a:t>
            </a:r>
            <a:r>
              <a:rPr lang="en-US" sz="1900" b="0" i="0" u="none" strike="noStrike">
                <a:solidFill>
                  <a:srgbClr val="FD6F22"/>
                </a:solidFill>
                <a:latin typeface="Gmarket Sans Medium"/>
              </a:rPr>
              <a:t> </a:t>
            </a:r>
            <a:r>
              <a:rPr lang="ko-KR" sz="1900" b="0" i="0" u="none" strike="noStrike">
                <a:solidFill>
                  <a:srgbClr val="FD6F22"/>
                </a:solidFill>
                <a:ea typeface="Gmarket Sans Medium"/>
              </a:rPr>
              <a:t>않아</a:t>
            </a:r>
            <a:r>
              <a:rPr lang="en-US" sz="1900" b="0" i="0" u="none" strike="noStrike">
                <a:solidFill>
                  <a:srgbClr val="FD6F22"/>
                </a:solidFill>
                <a:latin typeface="Gmarket Sans Medium"/>
              </a:rPr>
              <a:t> </a:t>
            </a:r>
            <a:r>
              <a:rPr lang="ko-KR" sz="1900" b="0" i="0" u="none" strike="noStrike">
                <a:solidFill>
                  <a:srgbClr val="FD6F22"/>
                </a:solidFill>
                <a:ea typeface="Gmarket Sans Medium"/>
              </a:rPr>
              <a:t>피해를</a:t>
            </a:r>
            <a:r>
              <a:rPr lang="en-US" sz="1900" b="0" i="0" u="none" strike="noStrike">
                <a:solidFill>
                  <a:srgbClr val="FD6F22"/>
                </a:solidFill>
                <a:latin typeface="Gmarket Sans Medium"/>
              </a:rPr>
              <a:t> </a:t>
            </a:r>
            <a:r>
              <a:rPr lang="ko-KR" sz="1900" b="0" i="0" u="none" strike="noStrike">
                <a:solidFill>
                  <a:srgbClr val="FD6F22"/>
                </a:solidFill>
                <a:ea typeface="Gmarket Sans Medium"/>
              </a:rPr>
              <a:t>받음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562100"/>
            <a:ext cx="176149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9652000"/>
            <a:ext cx="17614900" cy="254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2992100" y="9804400"/>
            <a:ext cx="42418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800" b="0" i="0" u="none" strike="noStrike">
                <a:solidFill>
                  <a:srgbClr val="000000"/>
                </a:solidFill>
                <a:latin typeface="LINE Seed Sans TH Regular"/>
              </a:rPr>
              <a:t>WANNASMILE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7284700" y="9817100"/>
            <a:ext cx="4826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800" b="0" i="0" u="none" strike="noStrike">
                <a:solidFill>
                  <a:srgbClr val="000000"/>
                </a:solidFill>
                <a:latin typeface="LINE Seed Sans TH Heavy"/>
              </a:rPr>
              <a:t>. 07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8" name="TextBox 8"/>
          <p:cNvSpPr txBox="1"/>
          <p:nvPr/>
        </p:nvSpPr>
        <p:spPr>
          <a:xfrm>
            <a:off x="6172200" y="1765300"/>
            <a:ext cx="6438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600" b="0" i="0" u="none" strike="noStrike">
                <a:solidFill>
                  <a:srgbClr val="000000">
                    <a:alpha val="70196"/>
                  </a:srgbClr>
                </a:solidFill>
                <a:latin typeface="Gmarket Sans Light"/>
              </a:rPr>
              <a:t>WannaCry </a:t>
            </a:r>
            <a:r>
              <a:rPr lang="ko-KR" sz="1600" b="0" i="0" u="none" strike="noStrike">
                <a:solidFill>
                  <a:srgbClr val="000000">
                    <a:alpha val="70196"/>
                  </a:srgbClr>
                </a:solidFill>
                <a:ea typeface="Gmarket Sans Light"/>
              </a:rPr>
              <a:t>랜섬웨어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207000" y="685800"/>
            <a:ext cx="83312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41500"/>
              </a:lnSpc>
            </a:pPr>
            <a:r>
              <a:rPr lang="ko-KR" sz="7000" b="0" i="0" u="none" strike="noStrike" spc="-200">
                <a:solidFill>
                  <a:srgbClr val="000000"/>
                </a:solidFill>
                <a:ea typeface="Gmarket Sans Bold"/>
              </a:rPr>
              <a:t>네트워크</a:t>
            </a:r>
            <a:r>
              <a:rPr lang="en-US" sz="7000" b="0" i="0" u="none" strike="noStrike" spc="-200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7000" b="0" i="0" u="none" strike="noStrike" spc="-200">
                <a:solidFill>
                  <a:srgbClr val="000000"/>
                </a:solidFill>
                <a:ea typeface="Gmarket Sans Bold"/>
              </a:rPr>
              <a:t>전파</a:t>
            </a:r>
            <a:r>
              <a:rPr lang="en-US" sz="7000" b="0" i="0" u="none" strike="noStrike" spc="-200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7000" b="0" i="0" u="none" strike="noStrike" spc="-200">
                <a:solidFill>
                  <a:srgbClr val="000000"/>
                </a:solidFill>
                <a:ea typeface="Gmarket Sans Bold"/>
              </a:rPr>
              <a:t>흐름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97500" y="0"/>
            <a:ext cx="190500" cy="1562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03600" y="0"/>
            <a:ext cx="2184400" cy="15621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685800" cy="102870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300" y="2108200"/>
            <a:ext cx="546100" cy="5461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100" y="3314700"/>
            <a:ext cx="635000" cy="6350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900" y="4699000"/>
            <a:ext cx="520700" cy="5207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2400" y="1828800"/>
            <a:ext cx="1104900" cy="9652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15900" y="2057400"/>
            <a:ext cx="546100" cy="5461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7800" y="889000"/>
            <a:ext cx="355600" cy="3556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3500" y="5969000"/>
            <a:ext cx="622300" cy="6223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768600" y="2108200"/>
            <a:ext cx="13144500" cy="73914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100" y="1397000"/>
            <a:ext cx="176149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400" y="9486900"/>
            <a:ext cx="17614900" cy="254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2992100" y="9804400"/>
            <a:ext cx="42418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800" b="0" i="0" u="none" strike="noStrike">
                <a:solidFill>
                  <a:srgbClr val="000000"/>
                </a:solidFill>
                <a:latin typeface="LINE Seed Sans TH Regular"/>
              </a:rPr>
              <a:t>WANNASMILE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7284700" y="9817100"/>
            <a:ext cx="4826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800" b="0" i="0" u="none" strike="noStrike">
                <a:solidFill>
                  <a:srgbClr val="000000"/>
                </a:solidFill>
                <a:latin typeface="LINE Seed Sans TH Heavy"/>
              </a:rPr>
              <a:t>. 08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8" name="TextBox 8"/>
          <p:cNvSpPr txBox="1"/>
          <p:nvPr/>
        </p:nvSpPr>
        <p:spPr>
          <a:xfrm>
            <a:off x="6172200" y="1765300"/>
            <a:ext cx="6438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600" b="0" i="0" u="none" strike="noStrike">
                <a:solidFill>
                  <a:srgbClr val="000000">
                    <a:alpha val="70196"/>
                  </a:srgbClr>
                </a:solidFill>
                <a:latin typeface="Gmarket Sans Light"/>
              </a:rPr>
              <a:t>WannaCry </a:t>
            </a:r>
            <a:r>
              <a:rPr lang="ko-KR" sz="1600" b="0" i="0" u="none" strike="noStrike">
                <a:solidFill>
                  <a:srgbClr val="000000">
                    <a:alpha val="70196"/>
                  </a:srgbClr>
                </a:solidFill>
                <a:ea typeface="Gmarket Sans Light"/>
              </a:rPr>
              <a:t>랜섬웨어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207000" y="685800"/>
            <a:ext cx="83312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41500"/>
              </a:lnSpc>
            </a:pPr>
            <a:r>
              <a:rPr lang="ko-KR" sz="7000" b="0" i="0" u="none" strike="noStrike" spc="-200">
                <a:solidFill>
                  <a:srgbClr val="000000"/>
                </a:solidFill>
                <a:ea typeface="Gmarket Sans Bold"/>
              </a:rPr>
              <a:t>암호화</a:t>
            </a:r>
            <a:r>
              <a:rPr lang="en-US" sz="7000" b="0" i="0" u="none" strike="noStrike" spc="-200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7000" b="0" i="0" u="none" strike="noStrike" spc="-200">
                <a:solidFill>
                  <a:srgbClr val="000000"/>
                </a:solidFill>
                <a:ea typeface="Gmarket Sans Bold"/>
              </a:rPr>
              <a:t>흐름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97500" y="0"/>
            <a:ext cx="190500" cy="1562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03600" y="0"/>
            <a:ext cx="2184400" cy="15621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03600" y="2222500"/>
            <a:ext cx="12509500" cy="70358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0"/>
            <a:ext cx="685800" cy="102870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4300" y="2108200"/>
            <a:ext cx="546100" cy="5461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100" y="3314700"/>
            <a:ext cx="635000" cy="6350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900" y="4699000"/>
            <a:ext cx="520700" cy="5207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2400" y="1828800"/>
            <a:ext cx="1104900" cy="9652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5900" y="2057400"/>
            <a:ext cx="546100" cy="5461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7800" y="889000"/>
            <a:ext cx="355600" cy="3556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3500" y="5969000"/>
            <a:ext cx="622300" cy="6223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11798300" y="3467100"/>
            <a:ext cx="5816600" cy="1524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3100" b="0" i="0" u="none" strike="noStrike">
                <a:solidFill>
                  <a:srgbClr val="000000"/>
                </a:solidFill>
                <a:ea typeface="Gmarket Sans Medium"/>
              </a:rPr>
              <a:t>파일마다</a:t>
            </a:r>
            <a:r>
              <a:rPr lang="en-US" sz="3100" b="0" i="0" u="none" strike="noStrike">
                <a:solidFill>
                  <a:srgbClr val="000000"/>
                </a:solidFill>
                <a:latin typeface="Gmarket Sans Medium"/>
              </a:rPr>
              <a:t> AES</a:t>
            </a:r>
            <a:r>
              <a:rPr lang="ko-KR" sz="3100" b="0" i="0" u="none" strike="noStrike">
                <a:solidFill>
                  <a:srgbClr val="000000"/>
                </a:solidFill>
                <a:ea typeface="Gmarket Sans Medium"/>
              </a:rPr>
              <a:t>키</a:t>
            </a:r>
            <a:r>
              <a:rPr lang="en-US" sz="31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Gmarket Sans Medium"/>
              </a:rPr>
              <a:t>생성</a:t>
            </a:r>
          </a:p>
          <a:p>
            <a:pPr lvl="0" algn="l">
              <a:lnSpc>
                <a:spcPct val="99600"/>
              </a:lnSpc>
            </a:pPr>
            <a:r>
              <a:rPr lang="ko-KR" sz="3100" b="0" i="0" u="none" strike="noStrike">
                <a:solidFill>
                  <a:srgbClr val="000000"/>
                </a:solidFill>
                <a:ea typeface="Gmarket Sans Medium"/>
              </a:rPr>
              <a:t>암호화된</a:t>
            </a:r>
            <a:r>
              <a:rPr lang="en-US" sz="3100" b="0" i="0" u="none" strike="noStrike">
                <a:solidFill>
                  <a:srgbClr val="000000"/>
                </a:solidFill>
                <a:latin typeface="Gmarket Sans Medium"/>
              </a:rPr>
              <a:t> .WNCRY </a:t>
            </a:r>
            <a:r>
              <a:rPr lang="ko-KR" sz="3100" b="0" i="0" u="none" strike="noStrike">
                <a:solidFill>
                  <a:srgbClr val="000000"/>
                </a:solidFill>
                <a:ea typeface="Gmarket Sans Medium"/>
              </a:rPr>
              <a:t>파일</a:t>
            </a:r>
            <a:r>
              <a:rPr lang="en-US" sz="31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Gmarket Sans Medium"/>
              </a:rPr>
              <a:t>헤더에</a:t>
            </a:r>
            <a:r>
              <a:rPr lang="en-US" sz="3100" b="0" i="0" u="none" strike="noStrike">
                <a:solidFill>
                  <a:srgbClr val="000000"/>
                </a:solidFill>
                <a:latin typeface="Gmarket Sans Medium"/>
              </a:rPr>
              <a:t> RSA </a:t>
            </a:r>
            <a:r>
              <a:rPr lang="ko-KR" sz="3100" b="0" i="0" u="none" strike="noStrike">
                <a:solidFill>
                  <a:srgbClr val="000000"/>
                </a:solidFill>
                <a:ea typeface="Gmarket Sans Medium"/>
              </a:rPr>
              <a:t>암호화되어</a:t>
            </a:r>
            <a:r>
              <a:rPr lang="en-US" sz="31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Gmarket Sans Medium"/>
              </a:rPr>
              <a:t>존재</a:t>
            </a:r>
            <a:r>
              <a:rPr lang="en-US" sz="3100" b="0" i="0" u="none" strike="noStrike">
                <a:solidFill>
                  <a:srgbClr val="000000"/>
                </a:solidFill>
                <a:latin typeface="Gmarket Sans Medium"/>
              </a:rPr>
              <a:t> 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</TotalTime>
  <Words>1783</Words>
  <Application>Microsoft Office PowerPoint</Application>
  <PresentationFormat>사용자 지정</PresentationFormat>
  <Paragraphs>405</Paragraphs>
  <Slides>38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38</vt:i4>
      </vt:variant>
    </vt:vector>
  </HeadingPairs>
  <TitlesOfParts>
    <vt:vector size="47" baseType="lpstr">
      <vt:lpstr>Gmarket Sans Light</vt:lpstr>
      <vt:lpstr>맑은 고딕</vt:lpstr>
      <vt:lpstr>Gmarket Sans Bold</vt:lpstr>
      <vt:lpstr>Arial</vt:lpstr>
      <vt:lpstr>LINE Seed Sans TH Heavy</vt:lpstr>
      <vt:lpstr>Gmarket Sans Medium</vt:lpstr>
      <vt:lpstr>LINE Seed Sans TH Regular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KISIA</cp:lastModifiedBy>
  <cp:revision>16</cp:revision>
  <dcterms:created xsi:type="dcterms:W3CDTF">2006-08-16T00:00:00Z</dcterms:created>
  <dcterms:modified xsi:type="dcterms:W3CDTF">2025-06-04T13:19:38Z</dcterms:modified>
</cp:coreProperties>
</file>